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0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279" r:id="rId28"/>
    <p:sldId id="277" r:id="rId29"/>
    <p:sldId id="278" r:id="rId30"/>
    <p:sldId id="280" r:id="rId31"/>
    <p:sldId id="281" r:id="rId32"/>
    <p:sldId id="282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06D97B-BBB6-472D-8364-4D27D19B454C}" v="418" dt="2021-07-02T20:13:49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>
      <p:cViewPr varScale="1">
        <p:scale>
          <a:sx n="98" d="100"/>
          <a:sy n="98" d="100"/>
        </p:scale>
        <p:origin x="15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6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3B4130-6800-49EB-B86A-6955051791F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7B77038-7815-41F0-BFD0-BD23CE462DE0}">
      <dgm:prSet/>
      <dgm:spPr/>
      <dgm:t>
        <a:bodyPr/>
        <a:lstStyle/>
        <a:p>
          <a:r>
            <a:rPr lang="en-US"/>
            <a:t>Friendliness</a:t>
          </a:r>
        </a:p>
      </dgm:t>
    </dgm:pt>
    <dgm:pt modelId="{1AC5B2AF-BB2E-4833-A3C6-A9B972AE14DC}" type="parTrans" cxnId="{D19D8DF9-86C8-49B1-B8E0-93B473998602}">
      <dgm:prSet/>
      <dgm:spPr/>
      <dgm:t>
        <a:bodyPr/>
        <a:lstStyle/>
        <a:p>
          <a:endParaRPr lang="en-US"/>
        </a:p>
      </dgm:t>
    </dgm:pt>
    <dgm:pt modelId="{0CB9204E-ECE7-401C-AB14-4A391A1B124D}" type="sibTrans" cxnId="{D19D8DF9-86C8-49B1-B8E0-93B473998602}">
      <dgm:prSet/>
      <dgm:spPr/>
      <dgm:t>
        <a:bodyPr/>
        <a:lstStyle/>
        <a:p>
          <a:endParaRPr lang="en-US"/>
        </a:p>
      </dgm:t>
    </dgm:pt>
    <dgm:pt modelId="{56F65460-3FD8-404D-AD78-DBAD85CFB372}">
      <dgm:prSet/>
      <dgm:spPr/>
      <dgm:t>
        <a:bodyPr/>
        <a:lstStyle/>
        <a:p>
          <a:r>
            <a:rPr lang="en-US"/>
            <a:t>Confidence</a:t>
          </a:r>
        </a:p>
      </dgm:t>
    </dgm:pt>
    <dgm:pt modelId="{0CCE2D73-FE0F-4339-AF67-FC4C27863C3A}" type="parTrans" cxnId="{B0636221-20CA-4846-A1B3-F0AB48AC80DB}">
      <dgm:prSet/>
      <dgm:spPr/>
      <dgm:t>
        <a:bodyPr/>
        <a:lstStyle/>
        <a:p>
          <a:endParaRPr lang="en-US"/>
        </a:p>
      </dgm:t>
    </dgm:pt>
    <dgm:pt modelId="{D7E4F017-EE0F-47E0-9C4E-80187FD5CDC6}" type="sibTrans" cxnId="{B0636221-20CA-4846-A1B3-F0AB48AC80DB}">
      <dgm:prSet/>
      <dgm:spPr/>
      <dgm:t>
        <a:bodyPr/>
        <a:lstStyle/>
        <a:p>
          <a:endParaRPr lang="en-US"/>
        </a:p>
      </dgm:t>
    </dgm:pt>
    <dgm:pt modelId="{A19937D5-EF60-4F2E-9040-D4358445D2EB}">
      <dgm:prSet/>
      <dgm:spPr/>
      <dgm:t>
        <a:bodyPr/>
        <a:lstStyle/>
        <a:p>
          <a:r>
            <a:rPr lang="en-US"/>
            <a:t>Providing and accepting feedback</a:t>
          </a:r>
        </a:p>
      </dgm:t>
    </dgm:pt>
    <dgm:pt modelId="{7319239A-877F-45F6-896F-57F6C0E629A1}" type="parTrans" cxnId="{95E2C468-5AC7-4F67-B6B1-12ACD1949BF6}">
      <dgm:prSet/>
      <dgm:spPr/>
      <dgm:t>
        <a:bodyPr/>
        <a:lstStyle/>
        <a:p>
          <a:endParaRPr lang="en-US"/>
        </a:p>
      </dgm:t>
    </dgm:pt>
    <dgm:pt modelId="{A91D591B-7CC6-4317-8448-C35DEDD95163}" type="sibTrans" cxnId="{95E2C468-5AC7-4F67-B6B1-12ACD1949BF6}">
      <dgm:prSet/>
      <dgm:spPr/>
      <dgm:t>
        <a:bodyPr/>
        <a:lstStyle/>
        <a:p>
          <a:endParaRPr lang="en-US"/>
        </a:p>
      </dgm:t>
    </dgm:pt>
    <dgm:pt modelId="{F5DC86EC-60C2-4E40-A92A-3013D258F2AD}">
      <dgm:prSet/>
      <dgm:spPr/>
      <dgm:t>
        <a:bodyPr/>
        <a:lstStyle/>
        <a:p>
          <a:r>
            <a:rPr lang="en-US"/>
            <a:t>Respecting others</a:t>
          </a:r>
        </a:p>
      </dgm:t>
    </dgm:pt>
    <dgm:pt modelId="{4790727F-E9F4-45D8-B0F1-5ECB01B3FB17}" type="parTrans" cxnId="{919753B7-B7C3-46C5-B899-98F72AD877A3}">
      <dgm:prSet/>
      <dgm:spPr/>
      <dgm:t>
        <a:bodyPr/>
        <a:lstStyle/>
        <a:p>
          <a:endParaRPr lang="en-US"/>
        </a:p>
      </dgm:t>
    </dgm:pt>
    <dgm:pt modelId="{62CD915D-E6A5-41C4-BA71-9AFB98382E44}" type="sibTrans" cxnId="{919753B7-B7C3-46C5-B899-98F72AD877A3}">
      <dgm:prSet/>
      <dgm:spPr/>
      <dgm:t>
        <a:bodyPr/>
        <a:lstStyle/>
        <a:p>
          <a:endParaRPr lang="en-US"/>
        </a:p>
      </dgm:t>
    </dgm:pt>
    <dgm:pt modelId="{F018197F-CB86-417F-BABE-CABFBE5C1F07}">
      <dgm:prSet/>
      <dgm:spPr/>
      <dgm:t>
        <a:bodyPr/>
        <a:lstStyle/>
        <a:p>
          <a:r>
            <a:rPr lang="en-US"/>
            <a:t>Responsiveness</a:t>
          </a:r>
        </a:p>
      </dgm:t>
    </dgm:pt>
    <dgm:pt modelId="{694BBEEF-FF4A-4C31-9DC3-276C51E77F70}" type="parTrans" cxnId="{BA7988BC-E78B-48C2-B054-9D4C1C07DC5E}">
      <dgm:prSet/>
      <dgm:spPr/>
      <dgm:t>
        <a:bodyPr/>
        <a:lstStyle/>
        <a:p>
          <a:endParaRPr lang="en-US"/>
        </a:p>
      </dgm:t>
    </dgm:pt>
    <dgm:pt modelId="{B5AF60B3-4EF5-4DF8-B960-A79CC608E480}" type="sibTrans" cxnId="{BA7988BC-E78B-48C2-B054-9D4C1C07DC5E}">
      <dgm:prSet/>
      <dgm:spPr/>
      <dgm:t>
        <a:bodyPr/>
        <a:lstStyle/>
        <a:p>
          <a:endParaRPr lang="en-US"/>
        </a:p>
      </dgm:t>
    </dgm:pt>
    <dgm:pt modelId="{885D8908-5D6C-4223-A755-2D47908D770F}">
      <dgm:prSet/>
      <dgm:spPr/>
      <dgm:t>
        <a:bodyPr/>
        <a:lstStyle/>
        <a:p>
          <a:r>
            <a:rPr lang="en-US"/>
            <a:t>Good listening skills</a:t>
          </a:r>
        </a:p>
      </dgm:t>
    </dgm:pt>
    <dgm:pt modelId="{4B9F53D8-49FB-43D1-ADEF-8046CD1DDE1D}" type="parTrans" cxnId="{EB674DBA-8A6E-4439-814D-E47D701EC3B6}">
      <dgm:prSet/>
      <dgm:spPr/>
      <dgm:t>
        <a:bodyPr/>
        <a:lstStyle/>
        <a:p>
          <a:endParaRPr lang="en-US"/>
        </a:p>
      </dgm:t>
    </dgm:pt>
    <dgm:pt modelId="{12ACF125-AD95-4348-97B3-96CAFC92C5FD}" type="sibTrans" cxnId="{EB674DBA-8A6E-4439-814D-E47D701EC3B6}">
      <dgm:prSet/>
      <dgm:spPr/>
      <dgm:t>
        <a:bodyPr/>
        <a:lstStyle/>
        <a:p>
          <a:endParaRPr lang="en-US"/>
        </a:p>
      </dgm:t>
    </dgm:pt>
    <dgm:pt modelId="{E31A5B15-98EB-4000-A123-318B50315F08}">
      <dgm:prSet/>
      <dgm:spPr/>
      <dgm:t>
        <a:bodyPr/>
        <a:lstStyle/>
        <a:p>
          <a:r>
            <a:rPr lang="en-US"/>
            <a:t>Ask questions</a:t>
          </a:r>
        </a:p>
      </dgm:t>
    </dgm:pt>
    <dgm:pt modelId="{D95CDC56-CA47-4AD2-ACF3-5D8F21538E51}" type="parTrans" cxnId="{7A92B971-CB0A-4E9A-8AE6-F4A46C84A976}">
      <dgm:prSet/>
      <dgm:spPr/>
      <dgm:t>
        <a:bodyPr/>
        <a:lstStyle/>
        <a:p>
          <a:endParaRPr lang="en-US"/>
        </a:p>
      </dgm:t>
    </dgm:pt>
    <dgm:pt modelId="{D5FB9D35-0B45-4ECE-B611-89557509A129}" type="sibTrans" cxnId="{7A92B971-CB0A-4E9A-8AE6-F4A46C84A976}">
      <dgm:prSet/>
      <dgm:spPr/>
      <dgm:t>
        <a:bodyPr/>
        <a:lstStyle/>
        <a:p>
          <a:endParaRPr lang="en-US"/>
        </a:p>
      </dgm:t>
    </dgm:pt>
    <dgm:pt modelId="{3E068A79-F3EF-4EEF-ACC8-6DCC02A9C2B9}">
      <dgm:prSet/>
      <dgm:spPr/>
      <dgm:t>
        <a:bodyPr/>
        <a:lstStyle/>
        <a:p>
          <a:r>
            <a:rPr lang="en-US"/>
            <a:t>Check understanding</a:t>
          </a:r>
        </a:p>
      </dgm:t>
    </dgm:pt>
    <dgm:pt modelId="{42901835-01CA-4255-AB07-7DB75EE8EF1B}" type="parTrans" cxnId="{8D20B4BE-2C8A-45AA-99EB-4C4EFBB25FFA}">
      <dgm:prSet/>
      <dgm:spPr/>
      <dgm:t>
        <a:bodyPr/>
        <a:lstStyle/>
        <a:p>
          <a:endParaRPr lang="en-US"/>
        </a:p>
      </dgm:t>
    </dgm:pt>
    <dgm:pt modelId="{1C8E0F7C-0AAE-4545-BEF6-B613B07E88B3}" type="sibTrans" cxnId="{8D20B4BE-2C8A-45AA-99EB-4C4EFBB25FFA}">
      <dgm:prSet/>
      <dgm:spPr/>
      <dgm:t>
        <a:bodyPr/>
        <a:lstStyle/>
        <a:p>
          <a:endParaRPr lang="en-US"/>
        </a:p>
      </dgm:t>
    </dgm:pt>
    <dgm:pt modelId="{83A6A4D4-4266-4995-90B5-8E671C8D498C}">
      <dgm:prSet/>
      <dgm:spPr/>
      <dgm:t>
        <a:bodyPr/>
        <a:lstStyle/>
        <a:p>
          <a:r>
            <a:rPr lang="en-US"/>
            <a:t>Search for win-win solutions</a:t>
          </a:r>
        </a:p>
      </dgm:t>
    </dgm:pt>
    <dgm:pt modelId="{5AFB8501-8A47-4379-8322-25701D9F5BE0}" type="parTrans" cxnId="{B299291B-4D76-4636-BE33-AD8298346EA0}">
      <dgm:prSet/>
      <dgm:spPr/>
      <dgm:t>
        <a:bodyPr/>
        <a:lstStyle/>
        <a:p>
          <a:endParaRPr lang="en-US"/>
        </a:p>
      </dgm:t>
    </dgm:pt>
    <dgm:pt modelId="{138489CB-AD93-49BC-AC09-F20E1379813A}" type="sibTrans" cxnId="{B299291B-4D76-4636-BE33-AD8298346EA0}">
      <dgm:prSet/>
      <dgm:spPr/>
      <dgm:t>
        <a:bodyPr/>
        <a:lstStyle/>
        <a:p>
          <a:endParaRPr lang="en-US"/>
        </a:p>
      </dgm:t>
    </dgm:pt>
    <dgm:pt modelId="{257644BF-D63C-4C3B-8EEE-334E5F14CDDE}" type="pres">
      <dgm:prSet presAssocID="{1E3B4130-6800-49EB-B86A-6955051791FA}" presName="diagram" presStyleCnt="0">
        <dgm:presLayoutVars>
          <dgm:dir/>
          <dgm:resizeHandles val="exact"/>
        </dgm:presLayoutVars>
      </dgm:prSet>
      <dgm:spPr/>
    </dgm:pt>
    <dgm:pt modelId="{ED814337-29E5-481E-9AC4-0D507807946C}" type="pres">
      <dgm:prSet presAssocID="{87B77038-7815-41F0-BFD0-BD23CE462DE0}" presName="node" presStyleLbl="node1" presStyleIdx="0" presStyleCnt="9">
        <dgm:presLayoutVars>
          <dgm:bulletEnabled val="1"/>
        </dgm:presLayoutVars>
      </dgm:prSet>
      <dgm:spPr/>
    </dgm:pt>
    <dgm:pt modelId="{871760A9-AC67-4B09-86D6-39202F46A017}" type="pres">
      <dgm:prSet presAssocID="{0CB9204E-ECE7-401C-AB14-4A391A1B124D}" presName="sibTrans" presStyleCnt="0"/>
      <dgm:spPr/>
    </dgm:pt>
    <dgm:pt modelId="{5BD59109-763A-4BC5-9119-717F917BF516}" type="pres">
      <dgm:prSet presAssocID="{56F65460-3FD8-404D-AD78-DBAD85CFB372}" presName="node" presStyleLbl="node1" presStyleIdx="1" presStyleCnt="9">
        <dgm:presLayoutVars>
          <dgm:bulletEnabled val="1"/>
        </dgm:presLayoutVars>
      </dgm:prSet>
      <dgm:spPr/>
    </dgm:pt>
    <dgm:pt modelId="{7C9239FB-0C3F-4AC3-995F-0046B51E0F53}" type="pres">
      <dgm:prSet presAssocID="{D7E4F017-EE0F-47E0-9C4E-80187FD5CDC6}" presName="sibTrans" presStyleCnt="0"/>
      <dgm:spPr/>
    </dgm:pt>
    <dgm:pt modelId="{BD9A8818-8A7D-4A6D-A3FB-1DF2493CEB85}" type="pres">
      <dgm:prSet presAssocID="{A19937D5-EF60-4F2E-9040-D4358445D2EB}" presName="node" presStyleLbl="node1" presStyleIdx="2" presStyleCnt="9">
        <dgm:presLayoutVars>
          <dgm:bulletEnabled val="1"/>
        </dgm:presLayoutVars>
      </dgm:prSet>
      <dgm:spPr/>
    </dgm:pt>
    <dgm:pt modelId="{C8FAAE7D-92E8-4132-92FE-22BE12AF7A26}" type="pres">
      <dgm:prSet presAssocID="{A91D591B-7CC6-4317-8448-C35DEDD95163}" presName="sibTrans" presStyleCnt="0"/>
      <dgm:spPr/>
    </dgm:pt>
    <dgm:pt modelId="{2A813B0E-7888-49C4-B625-006329964E27}" type="pres">
      <dgm:prSet presAssocID="{F5DC86EC-60C2-4E40-A92A-3013D258F2AD}" presName="node" presStyleLbl="node1" presStyleIdx="3" presStyleCnt="9">
        <dgm:presLayoutVars>
          <dgm:bulletEnabled val="1"/>
        </dgm:presLayoutVars>
      </dgm:prSet>
      <dgm:spPr/>
    </dgm:pt>
    <dgm:pt modelId="{D7F9AD34-B0D4-4ABA-B045-287B521EFB46}" type="pres">
      <dgm:prSet presAssocID="{62CD915D-E6A5-41C4-BA71-9AFB98382E44}" presName="sibTrans" presStyleCnt="0"/>
      <dgm:spPr/>
    </dgm:pt>
    <dgm:pt modelId="{509CFDA0-82BB-466D-ADE3-092A9561B8B7}" type="pres">
      <dgm:prSet presAssocID="{F018197F-CB86-417F-BABE-CABFBE5C1F07}" presName="node" presStyleLbl="node1" presStyleIdx="4" presStyleCnt="9">
        <dgm:presLayoutVars>
          <dgm:bulletEnabled val="1"/>
        </dgm:presLayoutVars>
      </dgm:prSet>
      <dgm:spPr/>
    </dgm:pt>
    <dgm:pt modelId="{AC5F25CD-C959-4D28-A86B-F89A3F5C37CA}" type="pres">
      <dgm:prSet presAssocID="{B5AF60B3-4EF5-4DF8-B960-A79CC608E480}" presName="sibTrans" presStyleCnt="0"/>
      <dgm:spPr/>
    </dgm:pt>
    <dgm:pt modelId="{9985188D-1753-4CC9-89EA-8368256756F7}" type="pres">
      <dgm:prSet presAssocID="{885D8908-5D6C-4223-A755-2D47908D770F}" presName="node" presStyleLbl="node1" presStyleIdx="5" presStyleCnt="9">
        <dgm:presLayoutVars>
          <dgm:bulletEnabled val="1"/>
        </dgm:presLayoutVars>
      </dgm:prSet>
      <dgm:spPr/>
    </dgm:pt>
    <dgm:pt modelId="{60CF2935-7134-4332-9063-7A831AC5A264}" type="pres">
      <dgm:prSet presAssocID="{12ACF125-AD95-4348-97B3-96CAFC92C5FD}" presName="sibTrans" presStyleCnt="0"/>
      <dgm:spPr/>
    </dgm:pt>
    <dgm:pt modelId="{03FC7F26-7368-4187-9134-D13CFF6C97A8}" type="pres">
      <dgm:prSet presAssocID="{E31A5B15-98EB-4000-A123-318B50315F08}" presName="node" presStyleLbl="node1" presStyleIdx="6" presStyleCnt="9">
        <dgm:presLayoutVars>
          <dgm:bulletEnabled val="1"/>
        </dgm:presLayoutVars>
      </dgm:prSet>
      <dgm:spPr/>
    </dgm:pt>
    <dgm:pt modelId="{3A29B3D7-9462-4012-BD94-E1BFE96DC2C9}" type="pres">
      <dgm:prSet presAssocID="{D5FB9D35-0B45-4ECE-B611-89557509A129}" presName="sibTrans" presStyleCnt="0"/>
      <dgm:spPr/>
    </dgm:pt>
    <dgm:pt modelId="{42A2D71D-DC5C-4A14-A864-435700057CC1}" type="pres">
      <dgm:prSet presAssocID="{3E068A79-F3EF-4EEF-ACC8-6DCC02A9C2B9}" presName="node" presStyleLbl="node1" presStyleIdx="7" presStyleCnt="9">
        <dgm:presLayoutVars>
          <dgm:bulletEnabled val="1"/>
        </dgm:presLayoutVars>
      </dgm:prSet>
      <dgm:spPr/>
    </dgm:pt>
    <dgm:pt modelId="{2E1A0B71-407A-4222-8A49-E573BF2E8A2A}" type="pres">
      <dgm:prSet presAssocID="{1C8E0F7C-0AAE-4545-BEF6-B613B07E88B3}" presName="sibTrans" presStyleCnt="0"/>
      <dgm:spPr/>
    </dgm:pt>
    <dgm:pt modelId="{9782A19A-74ED-4C3B-98E7-32D2FD32CCBB}" type="pres">
      <dgm:prSet presAssocID="{83A6A4D4-4266-4995-90B5-8E671C8D498C}" presName="node" presStyleLbl="node1" presStyleIdx="8" presStyleCnt="9">
        <dgm:presLayoutVars>
          <dgm:bulletEnabled val="1"/>
        </dgm:presLayoutVars>
      </dgm:prSet>
      <dgm:spPr/>
    </dgm:pt>
  </dgm:ptLst>
  <dgm:cxnLst>
    <dgm:cxn modelId="{B299291B-4D76-4636-BE33-AD8298346EA0}" srcId="{1E3B4130-6800-49EB-B86A-6955051791FA}" destId="{83A6A4D4-4266-4995-90B5-8E671C8D498C}" srcOrd="8" destOrd="0" parTransId="{5AFB8501-8A47-4379-8322-25701D9F5BE0}" sibTransId="{138489CB-AD93-49BC-AC09-F20E1379813A}"/>
    <dgm:cxn modelId="{B0636221-20CA-4846-A1B3-F0AB48AC80DB}" srcId="{1E3B4130-6800-49EB-B86A-6955051791FA}" destId="{56F65460-3FD8-404D-AD78-DBAD85CFB372}" srcOrd="1" destOrd="0" parTransId="{0CCE2D73-FE0F-4339-AF67-FC4C27863C3A}" sibTransId="{D7E4F017-EE0F-47E0-9C4E-80187FD5CDC6}"/>
    <dgm:cxn modelId="{1755DE41-C7C5-4970-9201-A2CF0B9F9387}" type="presOf" srcId="{56F65460-3FD8-404D-AD78-DBAD85CFB372}" destId="{5BD59109-763A-4BC5-9119-717F917BF516}" srcOrd="0" destOrd="0" presId="urn:microsoft.com/office/officeart/2005/8/layout/default"/>
    <dgm:cxn modelId="{D4E08A63-8A49-4F03-B67E-6136AAE1B530}" type="presOf" srcId="{3E068A79-F3EF-4EEF-ACC8-6DCC02A9C2B9}" destId="{42A2D71D-DC5C-4A14-A864-435700057CC1}" srcOrd="0" destOrd="0" presId="urn:microsoft.com/office/officeart/2005/8/layout/default"/>
    <dgm:cxn modelId="{95E2C468-5AC7-4F67-B6B1-12ACD1949BF6}" srcId="{1E3B4130-6800-49EB-B86A-6955051791FA}" destId="{A19937D5-EF60-4F2E-9040-D4358445D2EB}" srcOrd="2" destOrd="0" parTransId="{7319239A-877F-45F6-896F-57F6C0E629A1}" sibTransId="{A91D591B-7CC6-4317-8448-C35DEDD95163}"/>
    <dgm:cxn modelId="{EA1F5D4F-3093-4BE7-917E-443CD424A218}" type="presOf" srcId="{87B77038-7815-41F0-BFD0-BD23CE462DE0}" destId="{ED814337-29E5-481E-9AC4-0D507807946C}" srcOrd="0" destOrd="0" presId="urn:microsoft.com/office/officeart/2005/8/layout/default"/>
    <dgm:cxn modelId="{9F9E8A70-28A7-4AD3-85A5-CBE680709C05}" type="presOf" srcId="{F018197F-CB86-417F-BABE-CABFBE5C1F07}" destId="{509CFDA0-82BB-466D-ADE3-092A9561B8B7}" srcOrd="0" destOrd="0" presId="urn:microsoft.com/office/officeart/2005/8/layout/default"/>
    <dgm:cxn modelId="{7A92B971-CB0A-4E9A-8AE6-F4A46C84A976}" srcId="{1E3B4130-6800-49EB-B86A-6955051791FA}" destId="{E31A5B15-98EB-4000-A123-318B50315F08}" srcOrd="6" destOrd="0" parTransId="{D95CDC56-CA47-4AD2-ACF3-5D8F21538E51}" sibTransId="{D5FB9D35-0B45-4ECE-B611-89557509A129}"/>
    <dgm:cxn modelId="{2FB5F85A-D498-478E-A259-D086A1EF3463}" type="presOf" srcId="{885D8908-5D6C-4223-A755-2D47908D770F}" destId="{9985188D-1753-4CC9-89EA-8368256756F7}" srcOrd="0" destOrd="0" presId="urn:microsoft.com/office/officeart/2005/8/layout/default"/>
    <dgm:cxn modelId="{CC7AA196-E23E-4D0D-AAF9-743302AE6F9F}" type="presOf" srcId="{A19937D5-EF60-4F2E-9040-D4358445D2EB}" destId="{BD9A8818-8A7D-4A6D-A3FB-1DF2493CEB85}" srcOrd="0" destOrd="0" presId="urn:microsoft.com/office/officeart/2005/8/layout/default"/>
    <dgm:cxn modelId="{7F5AA19C-04C5-482F-BA5B-B99287C9327B}" type="presOf" srcId="{1E3B4130-6800-49EB-B86A-6955051791FA}" destId="{257644BF-D63C-4C3B-8EEE-334E5F14CDDE}" srcOrd="0" destOrd="0" presId="urn:microsoft.com/office/officeart/2005/8/layout/default"/>
    <dgm:cxn modelId="{AA4D25A6-2825-463F-82D2-2577AC78C334}" type="presOf" srcId="{F5DC86EC-60C2-4E40-A92A-3013D258F2AD}" destId="{2A813B0E-7888-49C4-B625-006329964E27}" srcOrd="0" destOrd="0" presId="urn:microsoft.com/office/officeart/2005/8/layout/default"/>
    <dgm:cxn modelId="{919753B7-B7C3-46C5-B899-98F72AD877A3}" srcId="{1E3B4130-6800-49EB-B86A-6955051791FA}" destId="{F5DC86EC-60C2-4E40-A92A-3013D258F2AD}" srcOrd="3" destOrd="0" parTransId="{4790727F-E9F4-45D8-B0F1-5ECB01B3FB17}" sibTransId="{62CD915D-E6A5-41C4-BA71-9AFB98382E44}"/>
    <dgm:cxn modelId="{EB674DBA-8A6E-4439-814D-E47D701EC3B6}" srcId="{1E3B4130-6800-49EB-B86A-6955051791FA}" destId="{885D8908-5D6C-4223-A755-2D47908D770F}" srcOrd="5" destOrd="0" parTransId="{4B9F53D8-49FB-43D1-ADEF-8046CD1DDE1D}" sibTransId="{12ACF125-AD95-4348-97B3-96CAFC92C5FD}"/>
    <dgm:cxn modelId="{BA7988BC-E78B-48C2-B054-9D4C1C07DC5E}" srcId="{1E3B4130-6800-49EB-B86A-6955051791FA}" destId="{F018197F-CB86-417F-BABE-CABFBE5C1F07}" srcOrd="4" destOrd="0" parTransId="{694BBEEF-FF4A-4C31-9DC3-276C51E77F70}" sibTransId="{B5AF60B3-4EF5-4DF8-B960-A79CC608E480}"/>
    <dgm:cxn modelId="{8D20B4BE-2C8A-45AA-99EB-4C4EFBB25FFA}" srcId="{1E3B4130-6800-49EB-B86A-6955051791FA}" destId="{3E068A79-F3EF-4EEF-ACC8-6DCC02A9C2B9}" srcOrd="7" destOrd="0" parTransId="{42901835-01CA-4255-AB07-7DB75EE8EF1B}" sibTransId="{1C8E0F7C-0AAE-4545-BEF6-B613B07E88B3}"/>
    <dgm:cxn modelId="{516F6AC8-7DF6-4D90-B2EC-6F29FEDD4BFD}" type="presOf" srcId="{E31A5B15-98EB-4000-A123-318B50315F08}" destId="{03FC7F26-7368-4187-9134-D13CFF6C97A8}" srcOrd="0" destOrd="0" presId="urn:microsoft.com/office/officeart/2005/8/layout/default"/>
    <dgm:cxn modelId="{C7E173EA-DB9C-4838-9AAD-006E4CFD124D}" type="presOf" srcId="{83A6A4D4-4266-4995-90B5-8E671C8D498C}" destId="{9782A19A-74ED-4C3B-98E7-32D2FD32CCBB}" srcOrd="0" destOrd="0" presId="urn:microsoft.com/office/officeart/2005/8/layout/default"/>
    <dgm:cxn modelId="{D19D8DF9-86C8-49B1-B8E0-93B473998602}" srcId="{1E3B4130-6800-49EB-B86A-6955051791FA}" destId="{87B77038-7815-41F0-BFD0-BD23CE462DE0}" srcOrd="0" destOrd="0" parTransId="{1AC5B2AF-BB2E-4833-A3C6-A9B972AE14DC}" sibTransId="{0CB9204E-ECE7-401C-AB14-4A391A1B124D}"/>
    <dgm:cxn modelId="{C5C23677-9185-4D99-842F-AAFFCA950D0A}" type="presParOf" srcId="{257644BF-D63C-4C3B-8EEE-334E5F14CDDE}" destId="{ED814337-29E5-481E-9AC4-0D507807946C}" srcOrd="0" destOrd="0" presId="urn:microsoft.com/office/officeart/2005/8/layout/default"/>
    <dgm:cxn modelId="{D7000EAD-8AA0-4FB3-B4FA-CD1BE5577E64}" type="presParOf" srcId="{257644BF-D63C-4C3B-8EEE-334E5F14CDDE}" destId="{871760A9-AC67-4B09-86D6-39202F46A017}" srcOrd="1" destOrd="0" presId="urn:microsoft.com/office/officeart/2005/8/layout/default"/>
    <dgm:cxn modelId="{CB938D22-DAA8-480C-ABF2-473BCCEA6617}" type="presParOf" srcId="{257644BF-D63C-4C3B-8EEE-334E5F14CDDE}" destId="{5BD59109-763A-4BC5-9119-717F917BF516}" srcOrd="2" destOrd="0" presId="urn:microsoft.com/office/officeart/2005/8/layout/default"/>
    <dgm:cxn modelId="{C3A7F59B-368F-4F78-AE14-C9DD7DF928A9}" type="presParOf" srcId="{257644BF-D63C-4C3B-8EEE-334E5F14CDDE}" destId="{7C9239FB-0C3F-4AC3-995F-0046B51E0F53}" srcOrd="3" destOrd="0" presId="urn:microsoft.com/office/officeart/2005/8/layout/default"/>
    <dgm:cxn modelId="{DF9C6C73-4832-48F5-9F53-1B965E9E050B}" type="presParOf" srcId="{257644BF-D63C-4C3B-8EEE-334E5F14CDDE}" destId="{BD9A8818-8A7D-4A6D-A3FB-1DF2493CEB85}" srcOrd="4" destOrd="0" presId="urn:microsoft.com/office/officeart/2005/8/layout/default"/>
    <dgm:cxn modelId="{FD44B5B9-F696-49BF-B5D8-F1A414BE70CC}" type="presParOf" srcId="{257644BF-D63C-4C3B-8EEE-334E5F14CDDE}" destId="{C8FAAE7D-92E8-4132-92FE-22BE12AF7A26}" srcOrd="5" destOrd="0" presId="urn:microsoft.com/office/officeart/2005/8/layout/default"/>
    <dgm:cxn modelId="{D46328B3-9A18-459C-9C67-F268C8E82FE6}" type="presParOf" srcId="{257644BF-D63C-4C3B-8EEE-334E5F14CDDE}" destId="{2A813B0E-7888-49C4-B625-006329964E27}" srcOrd="6" destOrd="0" presId="urn:microsoft.com/office/officeart/2005/8/layout/default"/>
    <dgm:cxn modelId="{BEBE6172-9D32-4B4F-AF8C-897E2EA8A282}" type="presParOf" srcId="{257644BF-D63C-4C3B-8EEE-334E5F14CDDE}" destId="{D7F9AD34-B0D4-4ABA-B045-287B521EFB46}" srcOrd="7" destOrd="0" presId="urn:microsoft.com/office/officeart/2005/8/layout/default"/>
    <dgm:cxn modelId="{845AC965-A3DF-4934-8A37-760DAFBBF1D7}" type="presParOf" srcId="{257644BF-D63C-4C3B-8EEE-334E5F14CDDE}" destId="{509CFDA0-82BB-466D-ADE3-092A9561B8B7}" srcOrd="8" destOrd="0" presId="urn:microsoft.com/office/officeart/2005/8/layout/default"/>
    <dgm:cxn modelId="{363E284A-18DC-4131-88AD-3A1076E4DD5C}" type="presParOf" srcId="{257644BF-D63C-4C3B-8EEE-334E5F14CDDE}" destId="{AC5F25CD-C959-4D28-A86B-F89A3F5C37CA}" srcOrd="9" destOrd="0" presId="urn:microsoft.com/office/officeart/2005/8/layout/default"/>
    <dgm:cxn modelId="{38195C77-6B02-4AF5-9A79-F5DCFE06879D}" type="presParOf" srcId="{257644BF-D63C-4C3B-8EEE-334E5F14CDDE}" destId="{9985188D-1753-4CC9-89EA-8368256756F7}" srcOrd="10" destOrd="0" presId="urn:microsoft.com/office/officeart/2005/8/layout/default"/>
    <dgm:cxn modelId="{3EC293DC-80E3-4AB0-A313-32C91DB3A733}" type="presParOf" srcId="{257644BF-D63C-4C3B-8EEE-334E5F14CDDE}" destId="{60CF2935-7134-4332-9063-7A831AC5A264}" srcOrd="11" destOrd="0" presId="urn:microsoft.com/office/officeart/2005/8/layout/default"/>
    <dgm:cxn modelId="{B3593A9E-0F77-4838-A6EF-B4A333CD2999}" type="presParOf" srcId="{257644BF-D63C-4C3B-8EEE-334E5F14CDDE}" destId="{03FC7F26-7368-4187-9134-D13CFF6C97A8}" srcOrd="12" destOrd="0" presId="urn:microsoft.com/office/officeart/2005/8/layout/default"/>
    <dgm:cxn modelId="{AA70B81B-FA73-4006-B4B6-C5113A5817A6}" type="presParOf" srcId="{257644BF-D63C-4C3B-8EEE-334E5F14CDDE}" destId="{3A29B3D7-9462-4012-BD94-E1BFE96DC2C9}" srcOrd="13" destOrd="0" presId="urn:microsoft.com/office/officeart/2005/8/layout/default"/>
    <dgm:cxn modelId="{F2DF27F2-F09A-4FE6-AFA5-C6BBAEB3C5F8}" type="presParOf" srcId="{257644BF-D63C-4C3B-8EEE-334E5F14CDDE}" destId="{42A2D71D-DC5C-4A14-A864-435700057CC1}" srcOrd="14" destOrd="0" presId="urn:microsoft.com/office/officeart/2005/8/layout/default"/>
    <dgm:cxn modelId="{B97076A3-B339-4D5E-B719-369E8E603023}" type="presParOf" srcId="{257644BF-D63C-4C3B-8EEE-334E5F14CDDE}" destId="{2E1A0B71-407A-4222-8A49-E573BF2E8A2A}" srcOrd="15" destOrd="0" presId="urn:microsoft.com/office/officeart/2005/8/layout/default"/>
    <dgm:cxn modelId="{17BF2AC9-EAD3-443F-998E-94B2F89DC33E}" type="presParOf" srcId="{257644BF-D63C-4C3B-8EEE-334E5F14CDDE}" destId="{9782A19A-74ED-4C3B-98E7-32D2FD32CCB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5FAFCC-AF3D-4CD3-B06F-EE65105BC3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788C1B9-DD55-4E66-AD0B-4A4AAD598166}">
      <dgm:prSet/>
      <dgm:spPr/>
      <dgm:t>
        <a:bodyPr/>
        <a:lstStyle/>
        <a:p>
          <a:r>
            <a:rPr lang="en-US"/>
            <a:t>Criticizing</a:t>
          </a:r>
        </a:p>
      </dgm:t>
    </dgm:pt>
    <dgm:pt modelId="{67DB7E5F-950F-4A47-BE8B-B22BA81EBB06}" type="parTrans" cxnId="{90E05D7B-D06F-401D-84AB-FFF6A442F2FA}">
      <dgm:prSet/>
      <dgm:spPr/>
      <dgm:t>
        <a:bodyPr/>
        <a:lstStyle/>
        <a:p>
          <a:endParaRPr lang="en-US"/>
        </a:p>
      </dgm:t>
    </dgm:pt>
    <dgm:pt modelId="{FF5EFE2A-35EB-41BE-8DA5-9F510AD5F8C2}" type="sibTrans" cxnId="{90E05D7B-D06F-401D-84AB-FFF6A442F2FA}">
      <dgm:prSet/>
      <dgm:spPr/>
      <dgm:t>
        <a:bodyPr/>
        <a:lstStyle/>
        <a:p>
          <a:endParaRPr lang="en-US"/>
        </a:p>
      </dgm:t>
    </dgm:pt>
    <dgm:pt modelId="{59860346-425C-45BF-A767-46D1020BC4AA}">
      <dgm:prSet/>
      <dgm:spPr/>
      <dgm:t>
        <a:bodyPr/>
        <a:lstStyle/>
        <a:p>
          <a:r>
            <a:rPr lang="en-US"/>
            <a:t>Name-calling and labeling</a:t>
          </a:r>
        </a:p>
      </dgm:t>
    </dgm:pt>
    <dgm:pt modelId="{50D1B2DA-A164-4514-8C51-A637B08B9BB2}" type="parTrans" cxnId="{6D8367D3-22F4-49A6-9C6E-3601E2EA2CC4}">
      <dgm:prSet/>
      <dgm:spPr/>
      <dgm:t>
        <a:bodyPr/>
        <a:lstStyle/>
        <a:p>
          <a:endParaRPr lang="en-US"/>
        </a:p>
      </dgm:t>
    </dgm:pt>
    <dgm:pt modelId="{357BDF06-2A03-4819-B671-ADD98C14EE05}" type="sibTrans" cxnId="{6D8367D3-22F4-49A6-9C6E-3601E2EA2CC4}">
      <dgm:prSet/>
      <dgm:spPr/>
      <dgm:t>
        <a:bodyPr/>
        <a:lstStyle/>
        <a:p>
          <a:endParaRPr lang="en-US"/>
        </a:p>
      </dgm:t>
    </dgm:pt>
    <dgm:pt modelId="{B179BF98-5A40-4D28-B4A6-0B3CC9B02A73}">
      <dgm:prSet/>
      <dgm:spPr/>
      <dgm:t>
        <a:bodyPr/>
        <a:lstStyle/>
        <a:p>
          <a:r>
            <a:rPr lang="en-US"/>
            <a:t>Giving advice</a:t>
          </a:r>
        </a:p>
      </dgm:t>
    </dgm:pt>
    <dgm:pt modelId="{80558A72-FFB0-4B3A-ADC5-B7CCB624DC42}" type="parTrans" cxnId="{9E0B5EBC-4DC5-40C9-87DB-0382090B669C}">
      <dgm:prSet/>
      <dgm:spPr/>
      <dgm:t>
        <a:bodyPr/>
        <a:lstStyle/>
        <a:p>
          <a:endParaRPr lang="en-US"/>
        </a:p>
      </dgm:t>
    </dgm:pt>
    <dgm:pt modelId="{4251CE63-8A20-44D6-B562-E37C10CFC54F}" type="sibTrans" cxnId="{9E0B5EBC-4DC5-40C9-87DB-0382090B669C}">
      <dgm:prSet/>
      <dgm:spPr/>
      <dgm:t>
        <a:bodyPr/>
        <a:lstStyle/>
        <a:p>
          <a:endParaRPr lang="en-US"/>
        </a:p>
      </dgm:t>
    </dgm:pt>
    <dgm:pt modelId="{2BE097BF-1DCC-4C26-88A3-E31EC60BD510}">
      <dgm:prSet/>
      <dgm:spPr/>
      <dgm:t>
        <a:bodyPr/>
        <a:lstStyle/>
        <a:p>
          <a:r>
            <a:rPr lang="en-US"/>
            <a:t>Ordering or commanding</a:t>
          </a:r>
        </a:p>
      </dgm:t>
    </dgm:pt>
    <dgm:pt modelId="{C700E77E-C5A8-47AC-8A4F-C41A8E9B7E2E}" type="parTrans" cxnId="{C425FA71-676D-40E1-9599-D93F72F5374D}">
      <dgm:prSet/>
      <dgm:spPr/>
      <dgm:t>
        <a:bodyPr/>
        <a:lstStyle/>
        <a:p>
          <a:endParaRPr lang="en-US"/>
        </a:p>
      </dgm:t>
    </dgm:pt>
    <dgm:pt modelId="{600FEB09-ED3A-41D4-8633-5A164C41C571}" type="sibTrans" cxnId="{C425FA71-676D-40E1-9599-D93F72F5374D}">
      <dgm:prSet/>
      <dgm:spPr/>
      <dgm:t>
        <a:bodyPr/>
        <a:lstStyle/>
        <a:p>
          <a:endParaRPr lang="en-US"/>
        </a:p>
      </dgm:t>
    </dgm:pt>
    <dgm:pt modelId="{2BCBE78D-2D32-4CBC-B221-402E726C4407}">
      <dgm:prSet/>
      <dgm:spPr/>
      <dgm:t>
        <a:bodyPr/>
        <a:lstStyle/>
        <a:p>
          <a:r>
            <a:rPr lang="en-US"/>
            <a:t>Threatening</a:t>
          </a:r>
        </a:p>
      </dgm:t>
    </dgm:pt>
    <dgm:pt modelId="{3B6C556F-7CFC-495D-8237-3A918838251C}" type="parTrans" cxnId="{32BE8701-2465-4221-842C-690F0609069B}">
      <dgm:prSet/>
      <dgm:spPr/>
      <dgm:t>
        <a:bodyPr/>
        <a:lstStyle/>
        <a:p>
          <a:endParaRPr lang="en-US"/>
        </a:p>
      </dgm:t>
    </dgm:pt>
    <dgm:pt modelId="{C9DD1F71-33A8-4425-9510-4BCEB1429A05}" type="sibTrans" cxnId="{32BE8701-2465-4221-842C-690F0609069B}">
      <dgm:prSet/>
      <dgm:spPr/>
      <dgm:t>
        <a:bodyPr/>
        <a:lstStyle/>
        <a:p>
          <a:endParaRPr lang="en-US"/>
        </a:p>
      </dgm:t>
    </dgm:pt>
    <dgm:pt modelId="{CEDCD065-0476-4888-BAA3-A77CDE9646F1}">
      <dgm:prSet/>
      <dgm:spPr/>
      <dgm:t>
        <a:bodyPr/>
        <a:lstStyle/>
        <a:p>
          <a:r>
            <a:rPr lang="en-US"/>
            <a:t>Moralizing</a:t>
          </a:r>
        </a:p>
      </dgm:t>
    </dgm:pt>
    <dgm:pt modelId="{A3EA7F81-D7B8-4D06-9EA4-25674AEDF31F}" type="parTrans" cxnId="{838D6323-4FC4-4BCD-97A1-AACD8F0B7C17}">
      <dgm:prSet/>
      <dgm:spPr/>
      <dgm:t>
        <a:bodyPr/>
        <a:lstStyle/>
        <a:p>
          <a:endParaRPr lang="en-US"/>
        </a:p>
      </dgm:t>
    </dgm:pt>
    <dgm:pt modelId="{E20F00C5-E794-4AFF-BA04-3D52D1A2ECE2}" type="sibTrans" cxnId="{838D6323-4FC4-4BCD-97A1-AACD8F0B7C17}">
      <dgm:prSet/>
      <dgm:spPr/>
      <dgm:t>
        <a:bodyPr/>
        <a:lstStyle/>
        <a:p>
          <a:endParaRPr lang="en-US"/>
        </a:p>
      </dgm:t>
    </dgm:pt>
    <dgm:pt modelId="{120AD083-8EB8-4530-BAFE-F37800650BAE}">
      <dgm:prSet/>
      <dgm:spPr/>
      <dgm:t>
        <a:bodyPr/>
        <a:lstStyle/>
        <a:p>
          <a:r>
            <a:rPr lang="en-US"/>
            <a:t>Diverting</a:t>
          </a:r>
        </a:p>
      </dgm:t>
    </dgm:pt>
    <dgm:pt modelId="{3A18DC8C-3FF2-4237-873E-5C961A1A2A27}" type="parTrans" cxnId="{E128E86E-BE2B-4AAB-B0B7-3555A2F31D6B}">
      <dgm:prSet/>
      <dgm:spPr/>
      <dgm:t>
        <a:bodyPr/>
        <a:lstStyle/>
        <a:p>
          <a:endParaRPr lang="en-US"/>
        </a:p>
      </dgm:t>
    </dgm:pt>
    <dgm:pt modelId="{730CB11C-ED14-445F-9657-D9A8576CC0A5}" type="sibTrans" cxnId="{E128E86E-BE2B-4AAB-B0B7-3555A2F31D6B}">
      <dgm:prSet/>
      <dgm:spPr/>
      <dgm:t>
        <a:bodyPr/>
        <a:lstStyle/>
        <a:p>
          <a:endParaRPr lang="en-US"/>
        </a:p>
      </dgm:t>
    </dgm:pt>
    <dgm:pt modelId="{58575E3C-7F9B-45B2-936C-67B8D3A73AC3}">
      <dgm:prSet/>
      <dgm:spPr/>
      <dgm:t>
        <a:bodyPr/>
        <a:lstStyle/>
        <a:p>
          <a:r>
            <a:rPr lang="en-US"/>
            <a:t>Logical arguing</a:t>
          </a:r>
        </a:p>
      </dgm:t>
    </dgm:pt>
    <dgm:pt modelId="{2C44AE32-C518-42FD-AF87-5C309773D355}" type="parTrans" cxnId="{F80D7478-7B67-4606-9D87-82DEFA792F50}">
      <dgm:prSet/>
      <dgm:spPr/>
      <dgm:t>
        <a:bodyPr/>
        <a:lstStyle/>
        <a:p>
          <a:endParaRPr lang="en-US"/>
        </a:p>
      </dgm:t>
    </dgm:pt>
    <dgm:pt modelId="{C6969AF6-88F8-403D-BFE5-EC60F8CC9A6C}" type="sibTrans" cxnId="{F80D7478-7B67-4606-9D87-82DEFA792F50}">
      <dgm:prSet/>
      <dgm:spPr/>
      <dgm:t>
        <a:bodyPr/>
        <a:lstStyle/>
        <a:p>
          <a:endParaRPr lang="en-US"/>
        </a:p>
      </dgm:t>
    </dgm:pt>
    <dgm:pt modelId="{84D0A1E7-5623-4034-A189-F54E348EF1AF}" type="pres">
      <dgm:prSet presAssocID="{485FAFCC-AF3D-4CD3-B06F-EE65105BC384}" presName="diagram" presStyleCnt="0">
        <dgm:presLayoutVars>
          <dgm:dir/>
          <dgm:resizeHandles val="exact"/>
        </dgm:presLayoutVars>
      </dgm:prSet>
      <dgm:spPr/>
    </dgm:pt>
    <dgm:pt modelId="{9B419776-4979-44CB-8A4B-D646422F13B9}" type="pres">
      <dgm:prSet presAssocID="{D788C1B9-DD55-4E66-AD0B-4A4AAD598166}" presName="node" presStyleLbl="node1" presStyleIdx="0" presStyleCnt="8">
        <dgm:presLayoutVars>
          <dgm:bulletEnabled val="1"/>
        </dgm:presLayoutVars>
      </dgm:prSet>
      <dgm:spPr/>
    </dgm:pt>
    <dgm:pt modelId="{E18C8242-609B-499D-A140-93BDF490365E}" type="pres">
      <dgm:prSet presAssocID="{FF5EFE2A-35EB-41BE-8DA5-9F510AD5F8C2}" presName="sibTrans" presStyleCnt="0"/>
      <dgm:spPr/>
    </dgm:pt>
    <dgm:pt modelId="{2E244AC1-4E26-4246-BAE9-3EEA3B13EAB9}" type="pres">
      <dgm:prSet presAssocID="{59860346-425C-45BF-A767-46D1020BC4AA}" presName="node" presStyleLbl="node1" presStyleIdx="1" presStyleCnt="8">
        <dgm:presLayoutVars>
          <dgm:bulletEnabled val="1"/>
        </dgm:presLayoutVars>
      </dgm:prSet>
      <dgm:spPr/>
    </dgm:pt>
    <dgm:pt modelId="{E0EC9C89-DC49-4576-917B-05FA0CFDC63F}" type="pres">
      <dgm:prSet presAssocID="{357BDF06-2A03-4819-B671-ADD98C14EE05}" presName="sibTrans" presStyleCnt="0"/>
      <dgm:spPr/>
    </dgm:pt>
    <dgm:pt modelId="{097312F7-8B10-4A0C-8F8C-CFDAE06D470B}" type="pres">
      <dgm:prSet presAssocID="{B179BF98-5A40-4D28-B4A6-0B3CC9B02A73}" presName="node" presStyleLbl="node1" presStyleIdx="2" presStyleCnt="8">
        <dgm:presLayoutVars>
          <dgm:bulletEnabled val="1"/>
        </dgm:presLayoutVars>
      </dgm:prSet>
      <dgm:spPr/>
    </dgm:pt>
    <dgm:pt modelId="{67FD8129-A91D-4EA6-9A17-BDAD1718685C}" type="pres">
      <dgm:prSet presAssocID="{4251CE63-8A20-44D6-B562-E37C10CFC54F}" presName="sibTrans" presStyleCnt="0"/>
      <dgm:spPr/>
    </dgm:pt>
    <dgm:pt modelId="{73E01A42-EC42-4057-9F78-E538C2B916A6}" type="pres">
      <dgm:prSet presAssocID="{2BE097BF-1DCC-4C26-88A3-E31EC60BD510}" presName="node" presStyleLbl="node1" presStyleIdx="3" presStyleCnt="8">
        <dgm:presLayoutVars>
          <dgm:bulletEnabled val="1"/>
        </dgm:presLayoutVars>
      </dgm:prSet>
      <dgm:spPr/>
    </dgm:pt>
    <dgm:pt modelId="{55419BCB-E564-4EFD-A51D-6F5504A30111}" type="pres">
      <dgm:prSet presAssocID="{600FEB09-ED3A-41D4-8633-5A164C41C571}" presName="sibTrans" presStyleCnt="0"/>
      <dgm:spPr/>
    </dgm:pt>
    <dgm:pt modelId="{6E778F7E-8C47-450F-8AF7-0F5BFA0F024E}" type="pres">
      <dgm:prSet presAssocID="{2BCBE78D-2D32-4CBC-B221-402E726C4407}" presName="node" presStyleLbl="node1" presStyleIdx="4" presStyleCnt="8">
        <dgm:presLayoutVars>
          <dgm:bulletEnabled val="1"/>
        </dgm:presLayoutVars>
      </dgm:prSet>
      <dgm:spPr/>
    </dgm:pt>
    <dgm:pt modelId="{F2BFFC7F-581F-44FB-BB9D-E703C210D3ED}" type="pres">
      <dgm:prSet presAssocID="{C9DD1F71-33A8-4425-9510-4BCEB1429A05}" presName="sibTrans" presStyleCnt="0"/>
      <dgm:spPr/>
    </dgm:pt>
    <dgm:pt modelId="{E7435A9F-ED9F-40FC-A23B-21677D072147}" type="pres">
      <dgm:prSet presAssocID="{CEDCD065-0476-4888-BAA3-A77CDE9646F1}" presName="node" presStyleLbl="node1" presStyleIdx="5" presStyleCnt="8">
        <dgm:presLayoutVars>
          <dgm:bulletEnabled val="1"/>
        </dgm:presLayoutVars>
      </dgm:prSet>
      <dgm:spPr/>
    </dgm:pt>
    <dgm:pt modelId="{64668D5D-EE13-4C35-B542-BE8901B1EB0E}" type="pres">
      <dgm:prSet presAssocID="{E20F00C5-E794-4AFF-BA04-3D52D1A2ECE2}" presName="sibTrans" presStyleCnt="0"/>
      <dgm:spPr/>
    </dgm:pt>
    <dgm:pt modelId="{E95381E1-2295-46A5-BD3E-32793F7E935F}" type="pres">
      <dgm:prSet presAssocID="{120AD083-8EB8-4530-BAFE-F37800650BAE}" presName="node" presStyleLbl="node1" presStyleIdx="6" presStyleCnt="8">
        <dgm:presLayoutVars>
          <dgm:bulletEnabled val="1"/>
        </dgm:presLayoutVars>
      </dgm:prSet>
      <dgm:spPr/>
    </dgm:pt>
    <dgm:pt modelId="{48957758-CA6F-4C2C-B509-8F60153FB02B}" type="pres">
      <dgm:prSet presAssocID="{730CB11C-ED14-445F-9657-D9A8576CC0A5}" presName="sibTrans" presStyleCnt="0"/>
      <dgm:spPr/>
    </dgm:pt>
    <dgm:pt modelId="{DB83DAA3-9581-4E3C-B8BF-5A7C3E1A9303}" type="pres">
      <dgm:prSet presAssocID="{58575E3C-7F9B-45B2-936C-67B8D3A73AC3}" presName="node" presStyleLbl="node1" presStyleIdx="7" presStyleCnt="8">
        <dgm:presLayoutVars>
          <dgm:bulletEnabled val="1"/>
        </dgm:presLayoutVars>
      </dgm:prSet>
      <dgm:spPr/>
    </dgm:pt>
  </dgm:ptLst>
  <dgm:cxnLst>
    <dgm:cxn modelId="{32BE8701-2465-4221-842C-690F0609069B}" srcId="{485FAFCC-AF3D-4CD3-B06F-EE65105BC384}" destId="{2BCBE78D-2D32-4CBC-B221-402E726C4407}" srcOrd="4" destOrd="0" parTransId="{3B6C556F-7CFC-495D-8237-3A918838251C}" sibTransId="{C9DD1F71-33A8-4425-9510-4BCEB1429A05}"/>
    <dgm:cxn modelId="{B05AA006-0221-43C6-9E4F-5A0E0582AC03}" type="presOf" srcId="{CEDCD065-0476-4888-BAA3-A77CDE9646F1}" destId="{E7435A9F-ED9F-40FC-A23B-21677D072147}" srcOrd="0" destOrd="0" presId="urn:microsoft.com/office/officeart/2005/8/layout/default"/>
    <dgm:cxn modelId="{4DDE7A07-A2DE-445E-9F47-C3323B447187}" type="presOf" srcId="{2BCBE78D-2D32-4CBC-B221-402E726C4407}" destId="{6E778F7E-8C47-450F-8AF7-0F5BFA0F024E}" srcOrd="0" destOrd="0" presId="urn:microsoft.com/office/officeart/2005/8/layout/default"/>
    <dgm:cxn modelId="{1A66CE13-02D0-4F52-B7F9-DAA89F68599C}" type="presOf" srcId="{B179BF98-5A40-4D28-B4A6-0B3CC9B02A73}" destId="{097312F7-8B10-4A0C-8F8C-CFDAE06D470B}" srcOrd="0" destOrd="0" presId="urn:microsoft.com/office/officeart/2005/8/layout/default"/>
    <dgm:cxn modelId="{838D6323-4FC4-4BCD-97A1-AACD8F0B7C17}" srcId="{485FAFCC-AF3D-4CD3-B06F-EE65105BC384}" destId="{CEDCD065-0476-4888-BAA3-A77CDE9646F1}" srcOrd="5" destOrd="0" parTransId="{A3EA7F81-D7B8-4D06-9EA4-25674AEDF31F}" sibTransId="{E20F00C5-E794-4AFF-BA04-3D52D1A2ECE2}"/>
    <dgm:cxn modelId="{E128E86E-BE2B-4AAB-B0B7-3555A2F31D6B}" srcId="{485FAFCC-AF3D-4CD3-B06F-EE65105BC384}" destId="{120AD083-8EB8-4530-BAFE-F37800650BAE}" srcOrd="6" destOrd="0" parTransId="{3A18DC8C-3FF2-4237-873E-5C961A1A2A27}" sibTransId="{730CB11C-ED14-445F-9657-D9A8576CC0A5}"/>
    <dgm:cxn modelId="{C425FA71-676D-40E1-9599-D93F72F5374D}" srcId="{485FAFCC-AF3D-4CD3-B06F-EE65105BC384}" destId="{2BE097BF-1DCC-4C26-88A3-E31EC60BD510}" srcOrd="3" destOrd="0" parTransId="{C700E77E-C5A8-47AC-8A4F-C41A8E9B7E2E}" sibTransId="{600FEB09-ED3A-41D4-8633-5A164C41C571}"/>
    <dgm:cxn modelId="{F34B0357-6981-46B4-9630-C964ED9759D5}" type="presOf" srcId="{D788C1B9-DD55-4E66-AD0B-4A4AAD598166}" destId="{9B419776-4979-44CB-8A4B-D646422F13B9}" srcOrd="0" destOrd="0" presId="urn:microsoft.com/office/officeart/2005/8/layout/default"/>
    <dgm:cxn modelId="{F80D7478-7B67-4606-9D87-82DEFA792F50}" srcId="{485FAFCC-AF3D-4CD3-B06F-EE65105BC384}" destId="{58575E3C-7F9B-45B2-936C-67B8D3A73AC3}" srcOrd="7" destOrd="0" parTransId="{2C44AE32-C518-42FD-AF87-5C309773D355}" sibTransId="{C6969AF6-88F8-403D-BFE5-EC60F8CC9A6C}"/>
    <dgm:cxn modelId="{57D08159-7EA9-4D07-A4C3-10C8A724A27C}" type="presOf" srcId="{59860346-425C-45BF-A767-46D1020BC4AA}" destId="{2E244AC1-4E26-4246-BAE9-3EEA3B13EAB9}" srcOrd="0" destOrd="0" presId="urn:microsoft.com/office/officeart/2005/8/layout/default"/>
    <dgm:cxn modelId="{90E05D7B-D06F-401D-84AB-FFF6A442F2FA}" srcId="{485FAFCC-AF3D-4CD3-B06F-EE65105BC384}" destId="{D788C1B9-DD55-4E66-AD0B-4A4AAD598166}" srcOrd="0" destOrd="0" parTransId="{67DB7E5F-950F-4A47-BE8B-B22BA81EBB06}" sibTransId="{FF5EFE2A-35EB-41BE-8DA5-9F510AD5F8C2}"/>
    <dgm:cxn modelId="{10D08A8B-7A7D-449E-B7FE-5E7DFACBF603}" type="presOf" srcId="{485FAFCC-AF3D-4CD3-B06F-EE65105BC384}" destId="{84D0A1E7-5623-4034-A189-F54E348EF1AF}" srcOrd="0" destOrd="0" presId="urn:microsoft.com/office/officeart/2005/8/layout/default"/>
    <dgm:cxn modelId="{C48ED093-7771-4DB6-B95B-A8C8D6770876}" type="presOf" srcId="{58575E3C-7F9B-45B2-936C-67B8D3A73AC3}" destId="{DB83DAA3-9581-4E3C-B8BF-5A7C3E1A9303}" srcOrd="0" destOrd="0" presId="urn:microsoft.com/office/officeart/2005/8/layout/default"/>
    <dgm:cxn modelId="{9E0B5EBC-4DC5-40C9-87DB-0382090B669C}" srcId="{485FAFCC-AF3D-4CD3-B06F-EE65105BC384}" destId="{B179BF98-5A40-4D28-B4A6-0B3CC9B02A73}" srcOrd="2" destOrd="0" parTransId="{80558A72-FFB0-4B3A-ADC5-B7CCB624DC42}" sibTransId="{4251CE63-8A20-44D6-B562-E37C10CFC54F}"/>
    <dgm:cxn modelId="{0E3D80C2-2B7E-4CC3-947B-0BF30A7CCF70}" type="presOf" srcId="{120AD083-8EB8-4530-BAFE-F37800650BAE}" destId="{E95381E1-2295-46A5-BD3E-32793F7E935F}" srcOrd="0" destOrd="0" presId="urn:microsoft.com/office/officeart/2005/8/layout/default"/>
    <dgm:cxn modelId="{647466D0-B144-4BBE-84DF-7DB4EAFC915F}" type="presOf" srcId="{2BE097BF-1DCC-4C26-88A3-E31EC60BD510}" destId="{73E01A42-EC42-4057-9F78-E538C2B916A6}" srcOrd="0" destOrd="0" presId="urn:microsoft.com/office/officeart/2005/8/layout/default"/>
    <dgm:cxn modelId="{6D8367D3-22F4-49A6-9C6E-3601E2EA2CC4}" srcId="{485FAFCC-AF3D-4CD3-B06F-EE65105BC384}" destId="{59860346-425C-45BF-A767-46D1020BC4AA}" srcOrd="1" destOrd="0" parTransId="{50D1B2DA-A164-4514-8C51-A637B08B9BB2}" sibTransId="{357BDF06-2A03-4819-B671-ADD98C14EE05}"/>
    <dgm:cxn modelId="{6A32ACD8-87A1-492F-9093-C5E5D8EFB337}" type="presParOf" srcId="{84D0A1E7-5623-4034-A189-F54E348EF1AF}" destId="{9B419776-4979-44CB-8A4B-D646422F13B9}" srcOrd="0" destOrd="0" presId="urn:microsoft.com/office/officeart/2005/8/layout/default"/>
    <dgm:cxn modelId="{EB379C1D-0C8E-467C-A7F5-DEE6F98D1C25}" type="presParOf" srcId="{84D0A1E7-5623-4034-A189-F54E348EF1AF}" destId="{E18C8242-609B-499D-A140-93BDF490365E}" srcOrd="1" destOrd="0" presId="urn:microsoft.com/office/officeart/2005/8/layout/default"/>
    <dgm:cxn modelId="{F7BD70D8-AF44-4C22-8439-A0C86AB7A602}" type="presParOf" srcId="{84D0A1E7-5623-4034-A189-F54E348EF1AF}" destId="{2E244AC1-4E26-4246-BAE9-3EEA3B13EAB9}" srcOrd="2" destOrd="0" presId="urn:microsoft.com/office/officeart/2005/8/layout/default"/>
    <dgm:cxn modelId="{D0927751-1B88-4574-8B3F-0302A031F014}" type="presParOf" srcId="{84D0A1E7-5623-4034-A189-F54E348EF1AF}" destId="{E0EC9C89-DC49-4576-917B-05FA0CFDC63F}" srcOrd="3" destOrd="0" presId="urn:microsoft.com/office/officeart/2005/8/layout/default"/>
    <dgm:cxn modelId="{9FB33EB7-247E-419B-B66C-3ECC353DD530}" type="presParOf" srcId="{84D0A1E7-5623-4034-A189-F54E348EF1AF}" destId="{097312F7-8B10-4A0C-8F8C-CFDAE06D470B}" srcOrd="4" destOrd="0" presId="urn:microsoft.com/office/officeart/2005/8/layout/default"/>
    <dgm:cxn modelId="{46DEC7A2-1A83-464F-BACE-6AD798FF655D}" type="presParOf" srcId="{84D0A1E7-5623-4034-A189-F54E348EF1AF}" destId="{67FD8129-A91D-4EA6-9A17-BDAD1718685C}" srcOrd="5" destOrd="0" presId="urn:microsoft.com/office/officeart/2005/8/layout/default"/>
    <dgm:cxn modelId="{C383A5DE-3099-43F8-BA1F-8C243244EB74}" type="presParOf" srcId="{84D0A1E7-5623-4034-A189-F54E348EF1AF}" destId="{73E01A42-EC42-4057-9F78-E538C2B916A6}" srcOrd="6" destOrd="0" presId="urn:microsoft.com/office/officeart/2005/8/layout/default"/>
    <dgm:cxn modelId="{B78860DB-2850-4219-8741-394D269A8D03}" type="presParOf" srcId="{84D0A1E7-5623-4034-A189-F54E348EF1AF}" destId="{55419BCB-E564-4EFD-A51D-6F5504A30111}" srcOrd="7" destOrd="0" presId="urn:microsoft.com/office/officeart/2005/8/layout/default"/>
    <dgm:cxn modelId="{7E45BFD9-691B-419B-BB06-013B1953B812}" type="presParOf" srcId="{84D0A1E7-5623-4034-A189-F54E348EF1AF}" destId="{6E778F7E-8C47-450F-8AF7-0F5BFA0F024E}" srcOrd="8" destOrd="0" presId="urn:microsoft.com/office/officeart/2005/8/layout/default"/>
    <dgm:cxn modelId="{296A5939-D4FA-4F85-A9F4-40EA13D5D1A4}" type="presParOf" srcId="{84D0A1E7-5623-4034-A189-F54E348EF1AF}" destId="{F2BFFC7F-581F-44FB-BB9D-E703C210D3ED}" srcOrd="9" destOrd="0" presId="urn:microsoft.com/office/officeart/2005/8/layout/default"/>
    <dgm:cxn modelId="{E3BE802D-7270-4AC1-B4B1-D4CED8B2FF69}" type="presParOf" srcId="{84D0A1E7-5623-4034-A189-F54E348EF1AF}" destId="{E7435A9F-ED9F-40FC-A23B-21677D072147}" srcOrd="10" destOrd="0" presId="urn:microsoft.com/office/officeart/2005/8/layout/default"/>
    <dgm:cxn modelId="{F907047D-CF32-444B-AFA9-E80B6C7ED897}" type="presParOf" srcId="{84D0A1E7-5623-4034-A189-F54E348EF1AF}" destId="{64668D5D-EE13-4C35-B542-BE8901B1EB0E}" srcOrd="11" destOrd="0" presId="urn:microsoft.com/office/officeart/2005/8/layout/default"/>
    <dgm:cxn modelId="{996A6CC6-D447-4244-97A5-8924E1BDAA0D}" type="presParOf" srcId="{84D0A1E7-5623-4034-A189-F54E348EF1AF}" destId="{E95381E1-2295-46A5-BD3E-32793F7E935F}" srcOrd="12" destOrd="0" presId="urn:microsoft.com/office/officeart/2005/8/layout/default"/>
    <dgm:cxn modelId="{6E9C648B-0FEE-40C4-BB2C-09D4A3932E57}" type="presParOf" srcId="{84D0A1E7-5623-4034-A189-F54E348EF1AF}" destId="{48957758-CA6F-4C2C-B509-8F60153FB02B}" srcOrd="13" destOrd="0" presId="urn:microsoft.com/office/officeart/2005/8/layout/default"/>
    <dgm:cxn modelId="{9904F5DC-B26E-43B5-831D-05CCE41EE978}" type="presParOf" srcId="{84D0A1E7-5623-4034-A189-F54E348EF1AF}" destId="{DB83DAA3-9581-4E3C-B8BF-5A7C3E1A930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14337-29E5-481E-9AC4-0D507807946C}">
      <dsp:nvSpPr>
        <dsp:cNvPr id="0" name=""/>
        <dsp:cNvSpPr/>
      </dsp:nvSpPr>
      <dsp:spPr>
        <a:xfrm>
          <a:off x="0" y="485774"/>
          <a:ext cx="2250281" cy="1350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Friendliness</a:t>
          </a:r>
        </a:p>
      </dsp:txBody>
      <dsp:txXfrm>
        <a:off x="0" y="485774"/>
        <a:ext cx="2250281" cy="1350168"/>
      </dsp:txXfrm>
    </dsp:sp>
    <dsp:sp modelId="{5BD59109-763A-4BC5-9119-717F917BF516}">
      <dsp:nvSpPr>
        <dsp:cNvPr id="0" name=""/>
        <dsp:cNvSpPr/>
      </dsp:nvSpPr>
      <dsp:spPr>
        <a:xfrm>
          <a:off x="2475309" y="485774"/>
          <a:ext cx="2250281" cy="1350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Confidence</a:t>
          </a:r>
        </a:p>
      </dsp:txBody>
      <dsp:txXfrm>
        <a:off x="2475309" y="485774"/>
        <a:ext cx="2250281" cy="1350168"/>
      </dsp:txXfrm>
    </dsp:sp>
    <dsp:sp modelId="{BD9A8818-8A7D-4A6D-A3FB-1DF2493CEB85}">
      <dsp:nvSpPr>
        <dsp:cNvPr id="0" name=""/>
        <dsp:cNvSpPr/>
      </dsp:nvSpPr>
      <dsp:spPr>
        <a:xfrm>
          <a:off x="4950618" y="485774"/>
          <a:ext cx="2250281" cy="1350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Providing and accepting feedback</a:t>
          </a:r>
        </a:p>
      </dsp:txBody>
      <dsp:txXfrm>
        <a:off x="4950618" y="485774"/>
        <a:ext cx="2250281" cy="1350168"/>
      </dsp:txXfrm>
    </dsp:sp>
    <dsp:sp modelId="{2A813B0E-7888-49C4-B625-006329964E27}">
      <dsp:nvSpPr>
        <dsp:cNvPr id="0" name=""/>
        <dsp:cNvSpPr/>
      </dsp:nvSpPr>
      <dsp:spPr>
        <a:xfrm>
          <a:off x="0" y="2060971"/>
          <a:ext cx="2250281" cy="1350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Respecting others</a:t>
          </a:r>
        </a:p>
      </dsp:txBody>
      <dsp:txXfrm>
        <a:off x="0" y="2060971"/>
        <a:ext cx="2250281" cy="1350168"/>
      </dsp:txXfrm>
    </dsp:sp>
    <dsp:sp modelId="{509CFDA0-82BB-466D-ADE3-092A9561B8B7}">
      <dsp:nvSpPr>
        <dsp:cNvPr id="0" name=""/>
        <dsp:cNvSpPr/>
      </dsp:nvSpPr>
      <dsp:spPr>
        <a:xfrm>
          <a:off x="2475309" y="2060971"/>
          <a:ext cx="2250281" cy="1350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Responsiveness</a:t>
          </a:r>
        </a:p>
      </dsp:txBody>
      <dsp:txXfrm>
        <a:off x="2475309" y="2060971"/>
        <a:ext cx="2250281" cy="1350168"/>
      </dsp:txXfrm>
    </dsp:sp>
    <dsp:sp modelId="{9985188D-1753-4CC9-89EA-8368256756F7}">
      <dsp:nvSpPr>
        <dsp:cNvPr id="0" name=""/>
        <dsp:cNvSpPr/>
      </dsp:nvSpPr>
      <dsp:spPr>
        <a:xfrm>
          <a:off x="4950618" y="2060971"/>
          <a:ext cx="2250281" cy="1350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Good listening skills</a:t>
          </a:r>
        </a:p>
      </dsp:txBody>
      <dsp:txXfrm>
        <a:off x="4950618" y="2060971"/>
        <a:ext cx="2250281" cy="1350168"/>
      </dsp:txXfrm>
    </dsp:sp>
    <dsp:sp modelId="{03FC7F26-7368-4187-9134-D13CFF6C97A8}">
      <dsp:nvSpPr>
        <dsp:cNvPr id="0" name=""/>
        <dsp:cNvSpPr/>
      </dsp:nvSpPr>
      <dsp:spPr>
        <a:xfrm>
          <a:off x="0" y="3636168"/>
          <a:ext cx="2250281" cy="1350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Ask questions</a:t>
          </a:r>
        </a:p>
      </dsp:txBody>
      <dsp:txXfrm>
        <a:off x="0" y="3636168"/>
        <a:ext cx="2250281" cy="1350168"/>
      </dsp:txXfrm>
    </dsp:sp>
    <dsp:sp modelId="{42A2D71D-DC5C-4A14-A864-435700057CC1}">
      <dsp:nvSpPr>
        <dsp:cNvPr id="0" name=""/>
        <dsp:cNvSpPr/>
      </dsp:nvSpPr>
      <dsp:spPr>
        <a:xfrm>
          <a:off x="2475309" y="3636168"/>
          <a:ext cx="2250281" cy="1350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Check understanding</a:t>
          </a:r>
        </a:p>
      </dsp:txBody>
      <dsp:txXfrm>
        <a:off x="2475309" y="3636168"/>
        <a:ext cx="2250281" cy="1350168"/>
      </dsp:txXfrm>
    </dsp:sp>
    <dsp:sp modelId="{9782A19A-74ED-4C3B-98E7-32D2FD32CCBB}">
      <dsp:nvSpPr>
        <dsp:cNvPr id="0" name=""/>
        <dsp:cNvSpPr/>
      </dsp:nvSpPr>
      <dsp:spPr>
        <a:xfrm>
          <a:off x="4950618" y="3636168"/>
          <a:ext cx="2250281" cy="1350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Search for win-win solutions</a:t>
          </a:r>
        </a:p>
      </dsp:txBody>
      <dsp:txXfrm>
        <a:off x="4950618" y="3636168"/>
        <a:ext cx="2250281" cy="1350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19776-4979-44CB-8A4B-D646422F13B9}">
      <dsp:nvSpPr>
        <dsp:cNvPr id="0" name=""/>
        <dsp:cNvSpPr/>
      </dsp:nvSpPr>
      <dsp:spPr>
        <a:xfrm>
          <a:off x="0" y="485774"/>
          <a:ext cx="2250281" cy="1350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Criticizing</a:t>
          </a:r>
        </a:p>
      </dsp:txBody>
      <dsp:txXfrm>
        <a:off x="0" y="485774"/>
        <a:ext cx="2250281" cy="1350168"/>
      </dsp:txXfrm>
    </dsp:sp>
    <dsp:sp modelId="{2E244AC1-4E26-4246-BAE9-3EEA3B13EAB9}">
      <dsp:nvSpPr>
        <dsp:cNvPr id="0" name=""/>
        <dsp:cNvSpPr/>
      </dsp:nvSpPr>
      <dsp:spPr>
        <a:xfrm>
          <a:off x="2475309" y="485774"/>
          <a:ext cx="2250281" cy="1350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Name-calling and labeling</a:t>
          </a:r>
        </a:p>
      </dsp:txBody>
      <dsp:txXfrm>
        <a:off x="2475309" y="485774"/>
        <a:ext cx="2250281" cy="1350168"/>
      </dsp:txXfrm>
    </dsp:sp>
    <dsp:sp modelId="{097312F7-8B10-4A0C-8F8C-CFDAE06D470B}">
      <dsp:nvSpPr>
        <dsp:cNvPr id="0" name=""/>
        <dsp:cNvSpPr/>
      </dsp:nvSpPr>
      <dsp:spPr>
        <a:xfrm>
          <a:off x="4950618" y="485774"/>
          <a:ext cx="2250281" cy="1350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Giving advice</a:t>
          </a:r>
        </a:p>
      </dsp:txBody>
      <dsp:txXfrm>
        <a:off x="4950618" y="485774"/>
        <a:ext cx="2250281" cy="1350168"/>
      </dsp:txXfrm>
    </dsp:sp>
    <dsp:sp modelId="{73E01A42-EC42-4057-9F78-E538C2B916A6}">
      <dsp:nvSpPr>
        <dsp:cNvPr id="0" name=""/>
        <dsp:cNvSpPr/>
      </dsp:nvSpPr>
      <dsp:spPr>
        <a:xfrm>
          <a:off x="0" y="2060971"/>
          <a:ext cx="2250281" cy="1350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Ordering or commanding</a:t>
          </a:r>
        </a:p>
      </dsp:txBody>
      <dsp:txXfrm>
        <a:off x="0" y="2060971"/>
        <a:ext cx="2250281" cy="1350168"/>
      </dsp:txXfrm>
    </dsp:sp>
    <dsp:sp modelId="{6E778F7E-8C47-450F-8AF7-0F5BFA0F024E}">
      <dsp:nvSpPr>
        <dsp:cNvPr id="0" name=""/>
        <dsp:cNvSpPr/>
      </dsp:nvSpPr>
      <dsp:spPr>
        <a:xfrm>
          <a:off x="2475309" y="2060971"/>
          <a:ext cx="2250281" cy="1350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Threatening</a:t>
          </a:r>
        </a:p>
      </dsp:txBody>
      <dsp:txXfrm>
        <a:off x="2475309" y="2060971"/>
        <a:ext cx="2250281" cy="1350168"/>
      </dsp:txXfrm>
    </dsp:sp>
    <dsp:sp modelId="{E7435A9F-ED9F-40FC-A23B-21677D072147}">
      <dsp:nvSpPr>
        <dsp:cNvPr id="0" name=""/>
        <dsp:cNvSpPr/>
      </dsp:nvSpPr>
      <dsp:spPr>
        <a:xfrm>
          <a:off x="4950618" y="2060971"/>
          <a:ext cx="2250281" cy="1350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Moralizing</a:t>
          </a:r>
        </a:p>
      </dsp:txBody>
      <dsp:txXfrm>
        <a:off x="4950618" y="2060971"/>
        <a:ext cx="2250281" cy="1350168"/>
      </dsp:txXfrm>
    </dsp:sp>
    <dsp:sp modelId="{E95381E1-2295-46A5-BD3E-32793F7E935F}">
      <dsp:nvSpPr>
        <dsp:cNvPr id="0" name=""/>
        <dsp:cNvSpPr/>
      </dsp:nvSpPr>
      <dsp:spPr>
        <a:xfrm>
          <a:off x="1237654" y="3636168"/>
          <a:ext cx="2250281" cy="1350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Diverting</a:t>
          </a:r>
        </a:p>
      </dsp:txBody>
      <dsp:txXfrm>
        <a:off x="1237654" y="3636168"/>
        <a:ext cx="2250281" cy="1350168"/>
      </dsp:txXfrm>
    </dsp:sp>
    <dsp:sp modelId="{DB83DAA3-9581-4E3C-B8BF-5A7C3E1A9303}">
      <dsp:nvSpPr>
        <dsp:cNvPr id="0" name=""/>
        <dsp:cNvSpPr/>
      </dsp:nvSpPr>
      <dsp:spPr>
        <a:xfrm>
          <a:off x="3712964" y="3636168"/>
          <a:ext cx="2250281" cy="1350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Logical arguing</a:t>
          </a:r>
        </a:p>
      </dsp:txBody>
      <dsp:txXfrm>
        <a:off x="3712964" y="3636168"/>
        <a:ext cx="2250281" cy="1350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C0C96-8D5A-4CEA-93E5-BFEED6EEBC5B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25A0E-2E23-4409-9178-CE34662A1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2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54C4E-0201-44DF-B2E2-3E7C6EEC2E3C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76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54C4E-0201-44DF-B2E2-3E7C6EEC2E3C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33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15900"/>
            <a:ext cx="6048375" cy="1109663"/>
          </a:xfrm>
        </p:spPr>
        <p:txBody>
          <a:bodyPr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076325"/>
            <a:ext cx="6048375" cy="696913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92950" y="404813"/>
            <a:ext cx="1800225" cy="61198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92275" y="404813"/>
            <a:ext cx="5248275" cy="61198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2275" y="1052513"/>
            <a:ext cx="352425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8925" y="1052513"/>
            <a:ext cx="352425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404813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052513"/>
            <a:ext cx="72009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20838" y="431800"/>
            <a:ext cx="5832475" cy="792163"/>
          </a:xfrm>
          <a:noFill/>
        </p:spPr>
        <p:txBody>
          <a:bodyPr/>
          <a:lstStyle/>
          <a:p>
            <a:r>
              <a:rPr lang="en-US" dirty="0">
                <a:latin typeface="Tahoma" charset="0"/>
              </a:rPr>
              <a:t>Career Satisfaction</a:t>
            </a:r>
            <a:endParaRPr lang="uk-UA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20838" y="1223963"/>
            <a:ext cx="5573712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Chapter 7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18C7F-1E50-479E-93C5-7067FAD3E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CCAA1-11F2-49EF-9614-5435106DA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 improves income and employment. </a:t>
            </a:r>
          </a:p>
          <a:p>
            <a:r>
              <a:rPr lang="en-US" dirty="0"/>
              <a:t>Can you learn to be good at math? Many high paying careers require math.</a:t>
            </a:r>
          </a:p>
          <a:p>
            <a:r>
              <a:rPr lang="en-US" dirty="0"/>
              <a:t>Volunteer or do informational interviews to learn about career options. </a:t>
            </a:r>
          </a:p>
        </p:txBody>
      </p:sp>
    </p:spTree>
    <p:extLst>
      <p:ext uri="{BB962C8B-B14F-4D97-AF65-F5344CB8AC3E}">
        <p14:creationId xmlns:p14="http://schemas.microsoft.com/office/powerpoint/2010/main" val="858883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35150-2F3E-4D77-8082-DDAC6C863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Attaining Wealth</a:t>
            </a:r>
          </a:p>
        </p:txBody>
      </p:sp>
      <p:pic>
        <p:nvPicPr>
          <p:cNvPr id="4" name="Picture 3" descr="This is a photo of Warren Buffet. ">
            <a:extLst>
              <a:ext uri="{FF2B5EF4-FFF2-40B4-BE49-F238E27FC236}">
                <a16:creationId xmlns:a16="http://schemas.microsoft.com/office/drawing/2014/main" id="{D4710703-D97E-459C-A315-6A0B3CE064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5724128" cy="38155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A06FB6-5153-47BE-8C23-51D08EA22DF2}"/>
              </a:ext>
            </a:extLst>
          </p:cNvPr>
          <p:cNvSpPr txBox="1"/>
          <p:nvPr/>
        </p:nvSpPr>
        <p:spPr>
          <a:xfrm>
            <a:off x="2267744" y="5157192"/>
            <a:ext cx="529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Warren Buffet is one of the richest men on earth.</a:t>
            </a:r>
          </a:p>
        </p:txBody>
      </p:sp>
    </p:spTree>
    <p:extLst>
      <p:ext uri="{BB962C8B-B14F-4D97-AF65-F5344CB8AC3E}">
        <p14:creationId xmlns:p14="http://schemas.microsoft.com/office/powerpoint/2010/main" val="186674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CF75-4C95-4050-815F-66F72F6A1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from Warren Buffet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DCC05-CC8B-4916-9ECA-5A9195B78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Believe in being rich.</a:t>
            </a:r>
          </a:p>
          <a:p>
            <a:r>
              <a:rPr lang="en-US" sz="2400" dirty="0"/>
              <a:t>Start saving at a young age.</a:t>
            </a:r>
          </a:p>
          <a:p>
            <a:r>
              <a:rPr lang="en-US" sz="2400" dirty="0"/>
              <a:t>Reinvest your profits.</a:t>
            </a:r>
          </a:p>
          <a:p>
            <a:r>
              <a:rPr lang="en-US" sz="2400" dirty="0"/>
              <a:t>Graduate college early.</a:t>
            </a:r>
          </a:p>
          <a:p>
            <a:r>
              <a:rPr lang="en-US" sz="2400" dirty="0"/>
              <a:t>Bounce back from rejection.</a:t>
            </a:r>
          </a:p>
          <a:p>
            <a:r>
              <a:rPr lang="en-US" sz="2400" dirty="0"/>
              <a:t>Communicate in person.</a:t>
            </a:r>
          </a:p>
          <a:p>
            <a:r>
              <a:rPr lang="en-US" sz="2400" dirty="0"/>
              <a:t>Invest in “you” before anything else. </a:t>
            </a:r>
          </a:p>
          <a:p>
            <a:r>
              <a:rPr lang="en-US" sz="2400" dirty="0"/>
              <a:t>Break bad habits such as credit cards.</a:t>
            </a:r>
          </a:p>
          <a:p>
            <a:r>
              <a:rPr lang="en-US" sz="2400" dirty="0"/>
              <a:t>Find your strengths.</a:t>
            </a:r>
          </a:p>
          <a:p>
            <a:r>
              <a:rPr lang="en-US" sz="2400" dirty="0"/>
              <a:t>Do what you love.</a:t>
            </a:r>
          </a:p>
          <a:p>
            <a:r>
              <a:rPr lang="en-US" sz="2400" dirty="0"/>
              <a:t>Manage your time.</a:t>
            </a:r>
          </a:p>
          <a:p>
            <a:r>
              <a:rPr lang="en-US" sz="2400" dirty="0"/>
              <a:t>Be kind to others.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3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D09FC-3D5A-44BA-80DC-685D27F95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Is Not So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740BF-FC61-4B71-9257-A3B0DB6B4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Beyond a salary of $50,000-$75,000 a year, income has little relationship to daily happiness. </a:t>
            </a:r>
          </a:p>
          <a:p>
            <a:r>
              <a:rPr lang="en-US" dirty="0"/>
              <a:t>The average college student earns $77,000 a year. </a:t>
            </a:r>
          </a:p>
          <a:p>
            <a:r>
              <a:rPr lang="en-US" dirty="0"/>
              <a:t>Once you have met your basic needs, increased income does not make you much happier. </a:t>
            </a:r>
          </a:p>
        </p:txBody>
      </p:sp>
      <p:pic>
        <p:nvPicPr>
          <p:cNvPr id="5" name="Picture 4" descr="I love my job. ">
            <a:extLst>
              <a:ext uri="{FF2B5EF4-FFF2-40B4-BE49-F238E27FC236}">
                <a16:creationId xmlns:a16="http://schemas.microsoft.com/office/drawing/2014/main" id="{8D24EF45-2A70-4C6B-AB19-30F9179970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65104"/>
            <a:ext cx="2492896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24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47A53-61A8-437C-B49C-4143C900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Predictors of Job Satisfaction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7CC661-A19C-4B52-B27E-25246C314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8800"/>
            <a:ext cx="6660232" cy="352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96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9ADB7-4981-425B-B4E5-B1FFF277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Predictors of Job 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F2074-0045-433D-BDFE-C498FF408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Happiness and life satisfaction</a:t>
            </a:r>
          </a:p>
          <a:p>
            <a:r>
              <a:rPr lang="en-US" dirty="0"/>
              <a:t>Engagement</a:t>
            </a:r>
          </a:p>
          <a:p>
            <a:r>
              <a:rPr lang="en-US" dirty="0"/>
              <a:t>Meaning</a:t>
            </a:r>
          </a:p>
          <a:p>
            <a:r>
              <a:rPr lang="en-US" dirty="0"/>
              <a:t>Achievement</a:t>
            </a:r>
          </a:p>
        </p:txBody>
      </p:sp>
      <p:pic>
        <p:nvPicPr>
          <p:cNvPr id="10242" name="Picture 2" descr="Image result for image for job satisfaction">
            <a:extLst>
              <a:ext uri="{FF2B5EF4-FFF2-40B4-BE49-F238E27FC236}">
                <a16:creationId xmlns:a16="http://schemas.microsoft.com/office/drawing/2014/main" id="{02DE4946-4F42-4B5F-94B5-4CDCA6AB7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33" y="3788569"/>
            <a:ext cx="6228184" cy="293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775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5E772-FEFF-4E91-9580-AA499BB1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Factors Contributing to Well-Being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2B4FF-BC7E-405C-B497-B9597EBA8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851" y="1988840"/>
            <a:ext cx="7200900" cy="381664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Competence</a:t>
            </a:r>
            <a:r>
              <a:rPr lang="en-US" dirty="0"/>
              <a:t>: Experiencing control and mastery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Relatedness</a:t>
            </a:r>
            <a:r>
              <a:rPr lang="en-US" dirty="0"/>
              <a:t>: Connecting with others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Autonomy</a:t>
            </a:r>
            <a:r>
              <a:rPr lang="en-US" dirty="0"/>
              <a:t>: Having choice and control</a:t>
            </a:r>
          </a:p>
        </p:txBody>
      </p:sp>
    </p:spTree>
    <p:extLst>
      <p:ext uri="{BB962C8B-B14F-4D97-AF65-F5344CB8AC3E}">
        <p14:creationId xmlns:p14="http://schemas.microsoft.com/office/powerpoint/2010/main" val="3358074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3EBA9-FBC1-41AA-B333-0CD29E43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Satisfying Careers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D9936-7E79-43C9-BE04-E5E98B1DA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187" y="1412776"/>
            <a:ext cx="7200900" cy="3816647"/>
          </a:xfrm>
        </p:spPr>
        <p:txBody>
          <a:bodyPr/>
          <a:lstStyle/>
          <a:p>
            <a:r>
              <a:rPr lang="en-US" sz="3600" dirty="0"/>
              <a:t>Meet basic needs.</a:t>
            </a:r>
          </a:p>
          <a:p>
            <a:r>
              <a:rPr lang="en-US" sz="3600" dirty="0"/>
              <a:t>Have some challenge.</a:t>
            </a:r>
          </a:p>
          <a:p>
            <a:r>
              <a:rPr lang="en-US" sz="3600" dirty="0"/>
              <a:t>Help others.</a:t>
            </a:r>
          </a:p>
          <a:p>
            <a:r>
              <a:rPr lang="en-US" sz="3600" dirty="0"/>
              <a:t>Are engaging.</a:t>
            </a:r>
          </a:p>
          <a:p>
            <a:r>
              <a:rPr lang="en-US" sz="3600" dirty="0"/>
              <a:t>Match your strengths.</a:t>
            </a:r>
          </a:p>
          <a:p>
            <a:r>
              <a:rPr lang="en-US" sz="3600" dirty="0"/>
              <a:t>Involve working with people you like.</a:t>
            </a:r>
          </a:p>
        </p:txBody>
      </p:sp>
    </p:spTree>
    <p:extLst>
      <p:ext uri="{BB962C8B-B14F-4D97-AF65-F5344CB8AC3E}">
        <p14:creationId xmlns:p14="http://schemas.microsoft.com/office/powerpoint/2010/main" val="3869330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6CAC-DBDA-44DE-9F8A-07F4F181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makes people happy at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DB586-E342-4F85-BB9A-6C9B876B9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Think</a:t>
            </a:r>
          </a:p>
          <a:p>
            <a:pPr marL="0" indent="0">
              <a:buNone/>
            </a:pPr>
            <a:r>
              <a:rPr lang="en-US" dirty="0"/>
              <a:t>Pair </a:t>
            </a:r>
          </a:p>
          <a:p>
            <a:pPr marL="0" indent="0">
              <a:buNone/>
            </a:pPr>
            <a:r>
              <a:rPr lang="en-US" dirty="0"/>
              <a:t>Share</a:t>
            </a:r>
          </a:p>
        </p:txBody>
      </p:sp>
    </p:spTree>
    <p:extLst>
      <p:ext uri="{BB962C8B-B14F-4D97-AF65-F5344CB8AC3E}">
        <p14:creationId xmlns:p14="http://schemas.microsoft.com/office/powerpoint/2010/main" val="2188077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0CAB5-489A-4BD0-AEC6-B5390F831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332656"/>
            <a:ext cx="6553200" cy="508000"/>
          </a:xfrm>
        </p:spPr>
        <p:txBody>
          <a:bodyPr/>
          <a:lstStyle/>
          <a:p>
            <a:r>
              <a:rPr lang="en-US" sz="2800" dirty="0"/>
              <a:t>What makes people happy at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8F90A-B366-407F-8680-4B7D2E1D3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840656"/>
            <a:ext cx="7200900" cy="5472112"/>
          </a:xfrm>
        </p:spPr>
        <p:txBody>
          <a:bodyPr/>
          <a:lstStyle/>
          <a:p>
            <a:r>
              <a:rPr lang="en-US" dirty="0"/>
              <a:t>Autonomy</a:t>
            </a:r>
          </a:p>
          <a:p>
            <a:r>
              <a:rPr lang="en-US" dirty="0"/>
              <a:t>Being self-employed</a:t>
            </a:r>
          </a:p>
          <a:p>
            <a:r>
              <a:rPr lang="en-US" dirty="0"/>
              <a:t>Mastery</a:t>
            </a:r>
          </a:p>
          <a:p>
            <a:r>
              <a:rPr lang="en-US" dirty="0"/>
              <a:t>Variety</a:t>
            </a:r>
          </a:p>
          <a:p>
            <a:r>
              <a:rPr lang="en-US" dirty="0"/>
              <a:t>Positive feedback</a:t>
            </a:r>
          </a:p>
          <a:p>
            <a:r>
              <a:rPr lang="en-US" dirty="0"/>
              <a:t>Being able to finish the job</a:t>
            </a:r>
          </a:p>
          <a:p>
            <a:r>
              <a:rPr lang="en-US" dirty="0"/>
              <a:t>Having friends at work</a:t>
            </a:r>
          </a:p>
          <a:p>
            <a:r>
              <a:rPr lang="en-US" dirty="0"/>
              <a:t>Focus</a:t>
            </a:r>
          </a:p>
          <a:p>
            <a:r>
              <a:rPr lang="en-US" dirty="0"/>
              <a:t>Living close to work</a:t>
            </a:r>
          </a:p>
          <a:p>
            <a:r>
              <a:rPr lang="en-US" dirty="0"/>
              <a:t>Contributing to the greater good</a:t>
            </a:r>
          </a:p>
          <a:p>
            <a:r>
              <a:rPr lang="en-US" dirty="0"/>
              <a:t>Meaningful goals</a:t>
            </a:r>
          </a:p>
        </p:txBody>
      </p:sp>
    </p:spTree>
    <p:extLst>
      <p:ext uri="{BB962C8B-B14F-4D97-AF65-F5344CB8AC3E}">
        <p14:creationId xmlns:p14="http://schemas.microsoft.com/office/powerpoint/2010/main" val="280737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C5F69-2B2D-4564-BB78-581C6E82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people hate Mondays?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1BB3B-EAB3-443E-819F-EDEEEAE7C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Think</a:t>
            </a:r>
          </a:p>
          <a:p>
            <a:pPr marL="0" indent="0">
              <a:buNone/>
            </a:pPr>
            <a:r>
              <a:rPr lang="en-US" dirty="0"/>
              <a:t>Pair</a:t>
            </a:r>
          </a:p>
          <a:p>
            <a:pPr marL="0" indent="0">
              <a:buNone/>
            </a:pPr>
            <a:r>
              <a:rPr lang="en-US" dirty="0"/>
              <a:t>Share</a:t>
            </a:r>
          </a:p>
        </p:txBody>
      </p:sp>
    </p:spTree>
    <p:extLst>
      <p:ext uri="{BB962C8B-B14F-4D97-AF65-F5344CB8AC3E}">
        <p14:creationId xmlns:p14="http://schemas.microsoft.com/office/powerpoint/2010/main" val="577730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08CF-5D32-413E-8EE1-345D56C8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476672"/>
            <a:ext cx="7344222" cy="935955"/>
          </a:xfrm>
        </p:spPr>
        <p:txBody>
          <a:bodyPr/>
          <a:lstStyle/>
          <a:p>
            <a:r>
              <a:rPr lang="en-US" dirty="0"/>
              <a:t>How to Be Successful on Your Job</a:t>
            </a:r>
          </a:p>
        </p:txBody>
      </p:sp>
      <p:pic>
        <p:nvPicPr>
          <p:cNvPr id="4" name="Picture 3" descr="Photo of a group of successful employees">
            <a:extLst>
              <a:ext uri="{FF2B5EF4-FFF2-40B4-BE49-F238E27FC236}">
                <a16:creationId xmlns:a16="http://schemas.microsoft.com/office/drawing/2014/main" id="{3D7806D2-D3E4-46A0-84C3-0948FABC2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60848"/>
            <a:ext cx="53848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32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906F8-FCA4-4941-9677-4EB8EB89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4" y="404813"/>
            <a:ext cx="7200899" cy="508000"/>
          </a:xfrm>
        </p:spPr>
        <p:txBody>
          <a:bodyPr/>
          <a:lstStyle/>
          <a:p>
            <a:r>
              <a:rPr lang="en-US" dirty="0"/>
              <a:t>Essential Skills 2020 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0DF7D-D2DA-4B58-BADE-166CDAA80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Creativity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Complex problem solving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Dealing with change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Emotional intelligence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Understanding other departments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People management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Using new media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Cultural cross fluency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Decision making skills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Negotiation skills</a:t>
            </a:r>
          </a:p>
        </p:txBody>
      </p:sp>
    </p:spTree>
    <p:extLst>
      <p:ext uri="{BB962C8B-B14F-4D97-AF65-F5344CB8AC3E}">
        <p14:creationId xmlns:p14="http://schemas.microsoft.com/office/powerpoint/2010/main" val="1801682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794E5-DECB-48F5-9BDA-CF1BE81C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572" y="404813"/>
            <a:ext cx="7200900" cy="508000"/>
          </a:xfrm>
        </p:spPr>
        <p:txBody>
          <a:bodyPr/>
          <a:lstStyle/>
          <a:p>
            <a:r>
              <a:rPr lang="en-US" sz="2800" dirty="0"/>
              <a:t>Emotional Intelligence and Career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BBFC9-3A91-439D-968E-A0BACF617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a high level of self-awareness and understand their emotions, strengths, weaknesses, and motivation.</a:t>
            </a:r>
          </a:p>
          <a:p>
            <a:r>
              <a:rPr lang="en-US" dirty="0"/>
              <a:t>Have a direction in life and understand their goals and values. </a:t>
            </a:r>
          </a:p>
          <a:p>
            <a:endParaRPr lang="en-US" dirty="0"/>
          </a:p>
        </p:txBody>
      </p:sp>
      <p:pic>
        <p:nvPicPr>
          <p:cNvPr id="5" name="Picture 4" descr="Photo of a group of successful employees in various occupations">
            <a:extLst>
              <a:ext uri="{FF2B5EF4-FFF2-40B4-BE49-F238E27FC236}">
                <a16:creationId xmlns:a16="http://schemas.microsoft.com/office/drawing/2014/main" id="{3CA00E4E-ECE7-4F47-8D9E-F3A5FAD9B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07" y="3475155"/>
            <a:ext cx="4762429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84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4C5F-0657-4DE3-891B-55DE5E6BC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529" y="333375"/>
            <a:ext cx="7272213" cy="508000"/>
          </a:xfrm>
        </p:spPr>
        <p:txBody>
          <a:bodyPr/>
          <a:lstStyle/>
          <a:p>
            <a:r>
              <a:rPr lang="en-US" sz="3200" dirty="0"/>
              <a:t>Emotional Intelligence and Empathy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7375B-D64F-4045-9A93-0CE3A6803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Showing empathy means understanding the needs and emotions of others and considering their feelings when communicating, taking action, or making decisions. </a:t>
            </a:r>
          </a:p>
        </p:txBody>
      </p:sp>
      <p:pic>
        <p:nvPicPr>
          <p:cNvPr id="5" name="Picture 4" descr="Photo of a group of people who work as a team. ">
            <a:extLst>
              <a:ext uri="{FF2B5EF4-FFF2-40B4-BE49-F238E27FC236}">
                <a16:creationId xmlns:a16="http://schemas.microsoft.com/office/drawing/2014/main" id="{F395EFE6-97CD-45BE-84E9-B69C2255D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72" y="3573016"/>
            <a:ext cx="40481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24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D16BB-DEFE-4407-B9D8-4B5438BE0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4" y="404813"/>
            <a:ext cx="7272213" cy="508000"/>
          </a:xfrm>
        </p:spPr>
        <p:txBody>
          <a:bodyPr/>
          <a:lstStyle/>
          <a:p>
            <a:r>
              <a:rPr lang="en-US" sz="3200" dirty="0"/>
              <a:t>Communication for Career Success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0CA55B6-B85E-4399-B6CD-F93DE6D2D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88604"/>
              </p:ext>
            </p:extLst>
          </p:nvPr>
        </p:nvGraphicFramePr>
        <p:xfrm>
          <a:off x="1692275" y="1052513"/>
          <a:ext cx="7200900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186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D5AAB-41C9-47CA-BF3E-8C0B7C618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74" y="404813"/>
            <a:ext cx="7200899" cy="508000"/>
          </a:xfrm>
        </p:spPr>
        <p:txBody>
          <a:bodyPr/>
          <a:lstStyle/>
          <a:p>
            <a:r>
              <a:rPr lang="en-US" sz="3200" dirty="0"/>
              <a:t>Barriers to Effective Communication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C7A522-56ED-4C99-9866-BA7FF3713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854521"/>
              </p:ext>
            </p:extLst>
          </p:nvPr>
        </p:nvGraphicFramePr>
        <p:xfrm>
          <a:off x="1692275" y="1052513"/>
          <a:ext cx="7200900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70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BA4B7-03AB-4187-851B-D804E7C0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Career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82AFD-8B20-4D3C-ACB7-DC764C4DB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Behave as if you are still being interviewed.</a:t>
            </a:r>
          </a:p>
          <a:p>
            <a:r>
              <a:rPr lang="en-US" dirty="0"/>
              <a:t>Help the manager get the job done.</a:t>
            </a:r>
          </a:p>
          <a:p>
            <a:r>
              <a:rPr lang="en-US" dirty="0"/>
              <a:t>Clarify expectations.</a:t>
            </a:r>
          </a:p>
          <a:p>
            <a:r>
              <a:rPr lang="en-US" dirty="0"/>
              <a:t>Ask for help.</a:t>
            </a:r>
          </a:p>
          <a:p>
            <a:r>
              <a:rPr lang="en-US" dirty="0"/>
              <a:t>Be a team player.</a:t>
            </a:r>
          </a:p>
          <a:p>
            <a:r>
              <a:rPr lang="en-US" dirty="0"/>
              <a:t>Learn something new. </a:t>
            </a:r>
          </a:p>
          <a:p>
            <a:r>
              <a:rPr lang="en-US" dirty="0"/>
              <a:t>Welcome constructive criticism.</a:t>
            </a:r>
          </a:p>
          <a:p>
            <a:r>
              <a:rPr lang="en-US" dirty="0"/>
              <a:t>Have a positive attitude.</a:t>
            </a:r>
          </a:p>
          <a:p>
            <a:r>
              <a:rPr lang="en-US" dirty="0"/>
              <a:t>Show up on time. </a:t>
            </a:r>
          </a:p>
        </p:txBody>
      </p:sp>
    </p:spTree>
    <p:extLst>
      <p:ext uri="{BB962C8B-B14F-4D97-AF65-F5344CB8AC3E}">
        <p14:creationId xmlns:p14="http://schemas.microsoft.com/office/powerpoint/2010/main" val="3974447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7B54E-FB28-4793-8270-BBFB17520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BA68C-88FC-4339-AD60-4423CD9C7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Divide into groups. The task for each group is to come up with a list of  </a:t>
            </a:r>
            <a:r>
              <a:rPr lang="en-US" dirty="0">
                <a:solidFill>
                  <a:srgbClr val="C00000"/>
                </a:solidFill>
              </a:rPr>
              <a:t>5 tips for success on the job.  </a:t>
            </a:r>
          </a:p>
          <a:p>
            <a:pPr marL="0" indent="0">
              <a:buNone/>
            </a:pPr>
            <a:r>
              <a:rPr lang="en-US" dirty="0"/>
              <a:t>Write your list on the board.</a:t>
            </a:r>
          </a:p>
          <a:p>
            <a:pPr marL="0" indent="0">
              <a:buNone/>
            </a:pPr>
            <a:r>
              <a:rPr lang="en-US" dirty="0"/>
              <a:t>Share ideas.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08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EE91D-0780-4388-A556-9CB8F0B26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Career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8686B-A8EB-4DB7-A3DD-17BABFC62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Behave as if you were still being interviewed.</a:t>
            </a:r>
          </a:p>
          <a:p>
            <a:r>
              <a:rPr lang="en-US" dirty="0"/>
              <a:t>Help the manager get the job done.</a:t>
            </a:r>
          </a:p>
          <a:p>
            <a:r>
              <a:rPr lang="en-US" dirty="0"/>
              <a:t>Clarify expectations.</a:t>
            </a:r>
          </a:p>
          <a:p>
            <a:r>
              <a:rPr lang="en-US" dirty="0"/>
              <a:t>Ask for help.</a:t>
            </a:r>
          </a:p>
          <a:p>
            <a:r>
              <a:rPr lang="en-US" dirty="0"/>
              <a:t>Build good relationships with your coworkers.</a:t>
            </a:r>
          </a:p>
          <a:p>
            <a:r>
              <a:rPr lang="en-US" dirty="0"/>
              <a:t>Be a team player. </a:t>
            </a:r>
          </a:p>
        </p:txBody>
      </p:sp>
    </p:spTree>
    <p:extLst>
      <p:ext uri="{BB962C8B-B14F-4D97-AF65-F5344CB8AC3E}">
        <p14:creationId xmlns:p14="http://schemas.microsoft.com/office/powerpoint/2010/main" val="686965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DE218-A586-4406-8E4A-258E77F8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Career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592B-EAA4-44F6-A811-30EA3B686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something new.</a:t>
            </a:r>
          </a:p>
          <a:p>
            <a:r>
              <a:rPr lang="en-US" dirty="0"/>
              <a:t>Welcome constructive criticism.</a:t>
            </a:r>
          </a:p>
          <a:p>
            <a:r>
              <a:rPr lang="en-US" dirty="0"/>
              <a:t>Have a positive attitude.</a:t>
            </a:r>
          </a:p>
          <a:p>
            <a:r>
              <a:rPr lang="en-US" dirty="0"/>
              <a:t>Keep a record of your accomplishments.</a:t>
            </a:r>
          </a:p>
          <a:p>
            <a:r>
              <a:rPr lang="en-US" dirty="0"/>
              <a:t>Remember to exercise.</a:t>
            </a:r>
          </a:p>
          <a:p>
            <a:r>
              <a:rPr lang="en-US" dirty="0"/>
              <a:t>Dress for success.</a:t>
            </a:r>
          </a:p>
          <a:p>
            <a:r>
              <a:rPr lang="en-US" dirty="0"/>
              <a:t>Show up on time.</a:t>
            </a:r>
          </a:p>
        </p:txBody>
      </p:sp>
    </p:spTree>
    <p:extLst>
      <p:ext uri="{BB962C8B-B14F-4D97-AF65-F5344CB8AC3E}">
        <p14:creationId xmlns:p14="http://schemas.microsoft.com/office/powerpoint/2010/main" val="311066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126E8-E87F-486C-B842-AE6409205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Too Many People Hate Mondays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BA531-7642-4AC3-BF93-B7C675ED52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Our attitude toward work is largely determined by our thinking about it. </a:t>
            </a:r>
          </a:p>
          <a:p>
            <a:r>
              <a:rPr lang="en-US" dirty="0"/>
              <a:t>Plan your career so that you don’t hate Mondays.</a:t>
            </a:r>
          </a:p>
        </p:txBody>
      </p:sp>
      <p:pic>
        <p:nvPicPr>
          <p:cNvPr id="6" name="Content Placeholder 5" descr="It's Monday, but that's OK. ">
            <a:extLst>
              <a:ext uri="{FF2B5EF4-FFF2-40B4-BE49-F238E27FC236}">
                <a16:creationId xmlns:a16="http://schemas.microsoft.com/office/drawing/2014/main" id="{11F2B229-3F65-4941-B5A7-1773EB44FE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28800"/>
            <a:ext cx="3176016" cy="3176016"/>
          </a:xfrm>
        </p:spPr>
      </p:pic>
    </p:spTree>
    <p:extLst>
      <p:ext uri="{BB962C8B-B14F-4D97-AF65-F5344CB8AC3E}">
        <p14:creationId xmlns:p14="http://schemas.microsoft.com/office/powerpoint/2010/main" val="3522204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are your lifetime goals?</a:t>
            </a:r>
          </a:p>
        </p:txBody>
      </p:sp>
      <p:pic>
        <p:nvPicPr>
          <p:cNvPr id="7171" name="Picture 3" descr="Image result for image for person looking down a highway">
            <a:extLst>
              <a:ext uri="{FF2B5EF4-FFF2-40B4-BE49-F238E27FC236}">
                <a16:creationId xmlns:a16="http://schemas.microsoft.com/office/drawing/2014/main" id="{5FD09E4D-596E-4D45-BC5C-3624857B5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" y="2996952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142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en-US" dirty="0"/>
              <a:t>Successful Goal Setting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Is it achievable?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Is it realistic?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Is it specific and measureable?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Do you want to do it?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Are you motivated to achieve it?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Does the goal match your values?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What steps will you take to begin?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When will you finish this goal?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486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350" y="358056"/>
            <a:ext cx="4968552" cy="508000"/>
          </a:xfrm>
        </p:spPr>
        <p:txBody>
          <a:bodyPr/>
          <a:lstStyle/>
          <a:p>
            <a:r>
              <a:rPr lang="en-US" dirty="0"/>
              <a:t>Smart Goals</a:t>
            </a:r>
          </a:p>
        </p:txBody>
      </p:sp>
      <p:pic>
        <p:nvPicPr>
          <p:cNvPr id="3" name="Picture 2" descr="Smart Goals are specific, measurable, achievable, realistic, and timely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38200"/>
            <a:ext cx="5232052" cy="455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98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936" y="3284984"/>
            <a:ext cx="3888432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Class Exercise:</a:t>
            </a:r>
            <a:br>
              <a:rPr lang="en-US" dirty="0"/>
            </a:br>
            <a:r>
              <a:rPr lang="en-US" dirty="0"/>
              <a:t>My Lifetime Goals </a:t>
            </a:r>
          </a:p>
        </p:txBody>
      </p:sp>
      <p:pic>
        <p:nvPicPr>
          <p:cNvPr id="5123" name="Picture 3" descr="Image result for image for person looking down a highway">
            <a:extLst>
              <a:ext uri="{FF2B5EF4-FFF2-40B4-BE49-F238E27FC236}">
                <a16:creationId xmlns:a16="http://schemas.microsoft.com/office/drawing/2014/main" id="{F85842C9-7B36-443E-B77E-156DD799A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84" y="1916832"/>
            <a:ext cx="3294112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189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r>
              <a:rPr lang="en-US" dirty="0"/>
              <a:t>Rules for Brainstorming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Generate as many ideas as possible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No censorship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Choose the best ideas later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Set a time limit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Establish a goal or quota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174" y="3581400"/>
            <a:ext cx="2850439" cy="297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67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371600"/>
            <a:ext cx="6542112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In 5 minutes, list your lifetime goals.  Write anything that comes to mind.  Can you list at least 10?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0480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50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295400"/>
            <a:ext cx="6622504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Look over your list and highlight or mark the most important goals.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6670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18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752600"/>
            <a:ext cx="669032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In 5 minutes, list what you would like to accomplish in the next 5 years.  Include your educational and career goals.  See if you can come up with 10 items.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29337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93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838200"/>
            <a:ext cx="6546304" cy="1143000"/>
          </a:xfrm>
        </p:spPr>
        <p:txBody>
          <a:bodyPr/>
          <a:lstStyle/>
          <a:p>
            <a:pPr>
              <a:defRPr/>
            </a:pPr>
            <a:r>
              <a:rPr lang="en-US"/>
              <a:t>Again, highlight or mark your best answers.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28" y="1959429"/>
            <a:ext cx="2993571" cy="299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39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719138"/>
            <a:ext cx="6048375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What goals would you like to accomplish in the next year?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4467" y="1828800"/>
            <a:ext cx="6551612" cy="3962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Consider these goals: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Education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Work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Leisure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Family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Social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524125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34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5F6E6-46D0-46F3-AC33-801AD9547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404664"/>
            <a:ext cx="5040560" cy="508000"/>
          </a:xfrm>
        </p:spPr>
        <p:txBody>
          <a:bodyPr/>
          <a:lstStyle/>
          <a:p>
            <a:r>
              <a:rPr lang="en-US" dirty="0"/>
              <a:t>Find Your Passion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BC5C1-6E85-474F-B1A0-90B2089FA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093" y="3429000"/>
            <a:ext cx="7200900" cy="5472112"/>
          </a:xfrm>
        </p:spPr>
        <p:txBody>
          <a:bodyPr/>
          <a:lstStyle/>
          <a:p>
            <a:r>
              <a:rPr lang="en-US" dirty="0"/>
              <a:t>You can develop a passion for your job.</a:t>
            </a:r>
          </a:p>
          <a:p>
            <a:r>
              <a:rPr lang="en-US" dirty="0"/>
              <a:t>Increase passion by improving your skills. </a:t>
            </a:r>
          </a:p>
          <a:p>
            <a:r>
              <a:rPr lang="en-US" dirty="0"/>
              <a:t>Interests change over a lifetime.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Find passion by thinking about how you can make a valuable contribution to the world.</a:t>
            </a:r>
          </a:p>
        </p:txBody>
      </p:sp>
      <p:pic>
        <p:nvPicPr>
          <p:cNvPr id="2050" name="Picture 2" descr="Image result for image for find your passion">
            <a:extLst>
              <a:ext uri="{FF2B5EF4-FFF2-40B4-BE49-F238E27FC236}">
                <a16:creationId xmlns:a16="http://schemas.microsoft.com/office/drawing/2014/main" id="{1B099C27-DC2B-4CD9-82B4-3FC65A01D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30" y="116632"/>
            <a:ext cx="5375089" cy="302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1741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514600"/>
            <a:ext cx="6622504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        Highlight your best ideas. </a:t>
            </a:r>
            <a:br>
              <a:rPr lang="en-US" dirty="0"/>
            </a:br>
            <a:r>
              <a:rPr lang="en-US" dirty="0"/>
              <a:t>       </a:t>
            </a:r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Share with the class one of your most important ideas from this question.  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4581128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628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066800"/>
            <a:ext cx="6626696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Assignment:</a:t>
            </a:r>
            <a:br>
              <a:rPr lang="en-US" dirty="0"/>
            </a:br>
            <a:r>
              <a:rPr lang="en-US" dirty="0"/>
              <a:t>Finish My Lifetime Goals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7440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609600"/>
            <a:ext cx="6834336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What is the difference between a goal and a fantasy?</a:t>
            </a:r>
          </a:p>
        </p:txBody>
      </p:sp>
      <p:pic>
        <p:nvPicPr>
          <p:cNvPr id="4099" name="Picture 3" descr="Image result for image for goals">
            <a:extLst>
              <a:ext uri="{FF2B5EF4-FFF2-40B4-BE49-F238E27FC236}">
                <a16:creationId xmlns:a16="http://schemas.microsoft.com/office/drawing/2014/main" id="{CBF2FE70-C22A-4D3E-8985-0D32BE61F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2410692"/>
            <a:ext cx="6516216" cy="443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407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524000" y="762000"/>
            <a:ext cx="60960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Is this car a goal or a fantasy?</a:t>
            </a:r>
          </a:p>
        </p:txBody>
      </p:sp>
      <p:pic>
        <p:nvPicPr>
          <p:cNvPr id="19459" name="Picture 2057" descr="must_conv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46482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937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51720" y="764704"/>
            <a:ext cx="6048375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A Goal Requires</a:t>
            </a:r>
          </a:p>
        </p:txBody>
      </p:sp>
      <p:sp>
        <p:nvSpPr>
          <p:cNvPr id="110595" name="WordArt 1027"/>
          <p:cNvSpPr>
            <a:spLocks noChangeArrowheads="1" noChangeShapeType="1" noTextEdit="1"/>
          </p:cNvSpPr>
          <p:nvPr/>
        </p:nvSpPr>
        <p:spPr bwMode="auto">
          <a:xfrm>
            <a:off x="2438400" y="2057400"/>
            <a:ext cx="4040187" cy="1463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320231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Turn Your Dreams Into Reality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484784"/>
            <a:ext cx="6978352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Dream or visualize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Convert the dream into goals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Convert your goals into tasks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Convert your tasks into steps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Take your first step and then the next</a:t>
            </a:r>
          </a:p>
        </p:txBody>
      </p:sp>
      <p:pic>
        <p:nvPicPr>
          <p:cNvPr id="3075" name="Picture 3" descr="Image result for image for goals">
            <a:extLst>
              <a:ext uri="{FF2B5EF4-FFF2-40B4-BE49-F238E27FC236}">
                <a16:creationId xmlns:a16="http://schemas.microsoft.com/office/drawing/2014/main" id="{70799838-F484-4A82-A4C6-B7C8033F4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08164"/>
            <a:ext cx="2006352" cy="19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3958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990600"/>
            <a:ext cx="6334472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Priorities are the key to managing your time to accomplish your goals</a:t>
            </a:r>
            <a:r>
              <a:rPr lang="en-US"/>
              <a:t>. </a:t>
            </a:r>
            <a:br>
              <a:rPr lang="en-US" dirty="0"/>
            </a:br>
            <a:r>
              <a:rPr lang="en-US" dirty="0"/>
              <a:t>What are priorities?</a:t>
            </a:r>
          </a:p>
        </p:txBody>
      </p:sp>
      <p:pic>
        <p:nvPicPr>
          <p:cNvPr id="2" name="Picture 1" descr="Make time for what matters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645024"/>
            <a:ext cx="3276600" cy="275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798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051720" y="1600200"/>
            <a:ext cx="633028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Activity:  Make a quick list of what you have done today and what you plan to do until you go to bed tonight.</a:t>
            </a:r>
          </a:p>
        </p:txBody>
      </p:sp>
    </p:spTree>
    <p:extLst>
      <p:ext uri="{BB962C8B-B14F-4D97-AF65-F5344CB8AC3E}">
        <p14:creationId xmlns:p14="http://schemas.microsoft.com/office/powerpoint/2010/main" val="3111112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Prioritize your list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2498725" y="1616075"/>
            <a:ext cx="4740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0">
                <a:solidFill>
                  <a:schemeClr val="tx2"/>
                </a:solidFill>
                <a:latin typeface="Arial" charset="0"/>
              </a:rPr>
              <a:t>Related to Lifetime Goals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574925" y="2911475"/>
            <a:ext cx="419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0">
                <a:solidFill>
                  <a:schemeClr val="tx2"/>
                </a:solidFill>
                <a:latin typeface="Arial" charset="0"/>
              </a:rPr>
              <a:t>Important--Have to Do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574925" y="4130675"/>
            <a:ext cx="3071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 b="0">
                <a:solidFill>
                  <a:schemeClr val="tx2"/>
                </a:solidFill>
                <a:latin typeface="Arial" charset="0"/>
              </a:rPr>
              <a:t>Could Postpone</a:t>
            </a:r>
          </a:p>
        </p:txBody>
      </p:sp>
      <p:pic>
        <p:nvPicPr>
          <p:cNvPr id="7" name="Picture 6" descr="A priorities are related to lifetime goals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176" y="1423438"/>
            <a:ext cx="909940" cy="938762"/>
          </a:xfrm>
          <a:prstGeom prst="rect">
            <a:avLst/>
          </a:prstGeom>
        </p:spPr>
      </p:pic>
      <p:pic>
        <p:nvPicPr>
          <p:cNvPr id="8" name="Picture 7" descr="B priorities are important and you have to do th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23" y="2911475"/>
            <a:ext cx="645336" cy="876052"/>
          </a:xfrm>
          <a:prstGeom prst="rect">
            <a:avLst/>
          </a:prstGeom>
        </p:spPr>
      </p:pic>
      <p:pic>
        <p:nvPicPr>
          <p:cNvPr id="9" name="Picture 8" descr="You could postpone C priorities until tomorrow or later.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896" y="4130674"/>
            <a:ext cx="779220" cy="8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9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utoUpdateAnimBg="0"/>
      <p:bldP spid="109573" grpId="0" autoUpdateAnimBg="0"/>
      <p:bldP spid="10957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Beware: </a:t>
            </a:r>
            <a:r>
              <a:rPr lang="en-US" b="1" dirty="0">
                <a:solidFill>
                  <a:schemeClr val="tx2"/>
                </a:solidFill>
              </a:rPr>
              <a:t>“C” Fever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The tendency to do “C” activities first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They are easier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We can see the results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Doesn’t take too much effort or creativity</a:t>
            </a: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</a:rPr>
              <a:t>Little thought required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78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C8A09-75F4-4A67-8778-29775A630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12" y="3501008"/>
            <a:ext cx="6049850" cy="2232247"/>
          </a:xfrm>
        </p:spPr>
        <p:txBody>
          <a:bodyPr/>
          <a:lstStyle/>
          <a:p>
            <a:r>
              <a:rPr lang="en-US" dirty="0"/>
              <a:t>Job satisfaction</a:t>
            </a:r>
          </a:p>
          <a:p>
            <a:r>
              <a:rPr lang="en-US" dirty="0"/>
              <a:t>Overall personal well-being</a:t>
            </a:r>
          </a:p>
          <a:p>
            <a:r>
              <a:rPr lang="en-US" dirty="0"/>
              <a:t>Happiness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92F2C-4664-4B87-869C-AD30080B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548680"/>
            <a:ext cx="3095749" cy="508000"/>
          </a:xfrm>
        </p:spPr>
        <p:txBody>
          <a:bodyPr/>
          <a:lstStyle/>
          <a:p>
            <a:r>
              <a:rPr lang="en-US" dirty="0"/>
              <a:t>Find Meaning</a:t>
            </a:r>
          </a:p>
        </p:txBody>
      </p:sp>
      <p:pic>
        <p:nvPicPr>
          <p:cNvPr id="8196" name="Picture 4" descr="Image result for image for finding meaning">
            <a:extLst>
              <a:ext uri="{FF2B5EF4-FFF2-40B4-BE49-F238E27FC236}">
                <a16:creationId xmlns:a16="http://schemas.microsoft.com/office/drawing/2014/main" id="{C09D4025-A5AA-440A-A847-A78786E24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41" y="332656"/>
            <a:ext cx="394659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1993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0DE38-0D01-40B1-A05F-A563A1FC4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Intentions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3429F-1460-4A44-8D0F-7A2328D3B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minute writing:</a:t>
            </a:r>
          </a:p>
          <a:p>
            <a:pPr marL="0" indent="0">
              <a:buNone/>
            </a:pPr>
            <a:r>
              <a:rPr lang="en-US" dirty="0"/>
              <a:t>List 10 intentions for the future.</a:t>
            </a:r>
          </a:p>
          <a:p>
            <a:pPr marL="0" indent="0">
              <a:buNone/>
            </a:pPr>
            <a:r>
              <a:rPr lang="en-US" dirty="0"/>
              <a:t>After one minute, underline the two most important intentions.</a:t>
            </a:r>
          </a:p>
          <a:p>
            <a:pPr marL="0" indent="0">
              <a:buNone/>
            </a:pPr>
            <a:r>
              <a:rPr lang="en-US" dirty="0"/>
              <a:t>Share your top two intentions with the class. </a:t>
            </a:r>
          </a:p>
        </p:txBody>
      </p:sp>
    </p:spTree>
    <p:extLst>
      <p:ext uri="{BB962C8B-B14F-4D97-AF65-F5344CB8AC3E}">
        <p14:creationId xmlns:p14="http://schemas.microsoft.com/office/powerpoint/2010/main" val="123873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658A2-C20D-4BC1-B988-2C318BF3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of the 3 Bricklayers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91FF8-F3DE-49F1-AD51-4EDD4DFDC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2275" y="1052513"/>
            <a:ext cx="7200900" cy="54721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are you doing?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 am putting one brick on top of another.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This worker has a job.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 am making a salary.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C00000"/>
                </a:solidFill>
              </a:rPr>
              <a:t>This worker has a career.</a:t>
            </a:r>
          </a:p>
          <a:p>
            <a:pPr marL="0" indent="0">
              <a:buNone/>
            </a:pPr>
            <a:r>
              <a:rPr lang="en-US" dirty="0"/>
              <a:t>3.  I am building a cathedral.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C00000"/>
                </a:solidFill>
              </a:rPr>
              <a:t>This worker has a calling. </a:t>
            </a:r>
          </a:p>
        </p:txBody>
      </p:sp>
      <p:pic>
        <p:nvPicPr>
          <p:cNvPr id="1028" name="Picture 4" descr="Image result for image for bricklayer">
            <a:extLst>
              <a:ext uri="{FF2B5EF4-FFF2-40B4-BE49-F238E27FC236}">
                <a16:creationId xmlns:a16="http://schemas.microsoft.com/office/drawing/2014/main" id="{D7183BFE-2194-470F-8C16-A28D9BC96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804" y="4581129"/>
            <a:ext cx="3445747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399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571D-7968-4348-B159-C4F2230C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D1C7A-90A9-4F13-BCD1-AD985BA06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Does my future job:</a:t>
            </a:r>
          </a:p>
          <a:p>
            <a:r>
              <a:rPr lang="en-US" dirty="0"/>
              <a:t>Provide for my basic needs?</a:t>
            </a:r>
          </a:p>
          <a:p>
            <a:r>
              <a:rPr lang="en-US" dirty="0"/>
              <a:t>Allow me to support my family?</a:t>
            </a:r>
          </a:p>
          <a:p>
            <a:r>
              <a:rPr lang="en-US" dirty="0"/>
              <a:t>Leave time for recreation?</a:t>
            </a:r>
          </a:p>
          <a:p>
            <a:r>
              <a:rPr lang="en-US" dirty="0"/>
              <a:t>Help me to improve my skills?</a:t>
            </a:r>
          </a:p>
          <a:p>
            <a:r>
              <a:rPr lang="en-US" dirty="0"/>
              <a:t>Allow me to take pride in my work?</a:t>
            </a:r>
          </a:p>
          <a:p>
            <a:r>
              <a:rPr lang="en-US" dirty="0"/>
              <a:t>Contribute to the greater good?</a:t>
            </a:r>
          </a:p>
          <a:p>
            <a:r>
              <a:rPr lang="en-US" dirty="0"/>
              <a:t>Provide recognition and respect?</a:t>
            </a:r>
          </a:p>
          <a:p>
            <a:r>
              <a:rPr lang="en-US" dirty="0"/>
              <a:t>Provide constructive feedback?</a:t>
            </a:r>
          </a:p>
        </p:txBody>
      </p:sp>
    </p:spTree>
    <p:extLst>
      <p:ext uri="{BB962C8B-B14F-4D97-AF65-F5344CB8AC3E}">
        <p14:creationId xmlns:p14="http://schemas.microsoft.com/office/powerpoint/2010/main" val="362084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CD06F-E8E9-40C0-89AA-85DDF59B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Crafting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BFB0E-5F90-41AD-ADD9-9DB5B4EC7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meaning through job crafting.</a:t>
            </a:r>
          </a:p>
          <a:p>
            <a:r>
              <a:rPr lang="en-US" dirty="0"/>
              <a:t>Spend more time on the tasks you like.</a:t>
            </a:r>
          </a:p>
          <a:p>
            <a:r>
              <a:rPr lang="en-US" dirty="0"/>
              <a:t>Volunteer for additional tasks you might enjoy.</a:t>
            </a:r>
          </a:p>
          <a:p>
            <a:r>
              <a:rPr lang="en-US" dirty="0"/>
              <a:t>Master your current role and then find ways to expand it. </a:t>
            </a:r>
          </a:p>
          <a:p>
            <a:r>
              <a:rPr lang="en-US" dirty="0"/>
              <a:t>Learn new skills to become more productive.</a:t>
            </a:r>
          </a:p>
          <a:p>
            <a:r>
              <a:rPr lang="en-US" dirty="0"/>
              <a:t>Spend more time with people you like.</a:t>
            </a:r>
          </a:p>
          <a:p>
            <a:r>
              <a:rPr lang="en-US" dirty="0"/>
              <a:t>Change the way you think about the job.</a:t>
            </a:r>
          </a:p>
        </p:txBody>
      </p:sp>
    </p:spTree>
    <p:extLst>
      <p:ext uri="{BB962C8B-B14F-4D97-AF65-F5344CB8AC3E}">
        <p14:creationId xmlns:p14="http://schemas.microsoft.com/office/powerpoint/2010/main" val="764613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97975-7EBA-4FB1-890D-1364533A5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and Job 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2F590-8A96-468C-AC5B-79DB286C5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important is money?</a:t>
            </a:r>
          </a:p>
        </p:txBody>
      </p:sp>
      <p:pic>
        <p:nvPicPr>
          <p:cNvPr id="9218" name="Picture 2" descr="Image result for image for money">
            <a:extLst>
              <a:ext uri="{FF2B5EF4-FFF2-40B4-BE49-F238E27FC236}">
                <a16:creationId xmlns:a16="http://schemas.microsoft.com/office/drawing/2014/main" id="{031ACDF7-F2F3-4BF2-B32E-96CAB4B50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3356676" cy="39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536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4D4D4D"/>
      </a:dk2>
      <a:lt2>
        <a:srgbClr val="000CC0"/>
      </a:lt2>
      <a:accent1>
        <a:srgbClr val="0520E9"/>
      </a:accent1>
      <a:accent2>
        <a:srgbClr val="1B55D0"/>
      </a:accent2>
      <a:accent3>
        <a:srgbClr val="FFFFFF"/>
      </a:accent3>
      <a:accent4>
        <a:srgbClr val="404040"/>
      </a:accent4>
      <a:accent5>
        <a:srgbClr val="AAABF2"/>
      </a:accent5>
      <a:accent6>
        <a:srgbClr val="174CBC"/>
      </a:accent6>
      <a:hlink>
        <a:srgbClr val="3B95E2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2057D6"/>
        </a:lt2>
        <a:accent1>
          <a:srgbClr val="3D99F0"/>
        </a:accent1>
        <a:accent2>
          <a:srgbClr val="1280E4"/>
        </a:accent2>
        <a:accent3>
          <a:srgbClr val="FFFFFF"/>
        </a:accent3>
        <a:accent4>
          <a:srgbClr val="404040"/>
        </a:accent4>
        <a:accent5>
          <a:srgbClr val="AFCAF6"/>
        </a:accent5>
        <a:accent6>
          <a:srgbClr val="0F73CF"/>
        </a:accent6>
        <a:hlink>
          <a:srgbClr val="58AEF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1D47B2"/>
        </a:lt2>
        <a:accent1>
          <a:srgbClr val="4880D6"/>
        </a:accent1>
        <a:accent2>
          <a:srgbClr val="7FACE4"/>
        </a:accent2>
        <a:accent3>
          <a:srgbClr val="FFFFFF"/>
        </a:accent3>
        <a:accent4>
          <a:srgbClr val="404040"/>
        </a:accent4>
        <a:accent5>
          <a:srgbClr val="B1C0E8"/>
        </a:accent5>
        <a:accent6>
          <a:srgbClr val="729BCF"/>
        </a:accent6>
        <a:hlink>
          <a:srgbClr val="A3C4F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0CC0"/>
        </a:lt2>
        <a:accent1>
          <a:srgbClr val="0520E9"/>
        </a:accent1>
        <a:accent2>
          <a:srgbClr val="1B55D0"/>
        </a:accent2>
        <a:accent3>
          <a:srgbClr val="FFFFFF"/>
        </a:accent3>
        <a:accent4>
          <a:srgbClr val="404040"/>
        </a:accent4>
        <a:accent5>
          <a:srgbClr val="AAABF2"/>
        </a:accent5>
        <a:accent6>
          <a:srgbClr val="174CBC"/>
        </a:accent6>
        <a:hlink>
          <a:srgbClr val="3B95E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1263</Words>
  <Application>Microsoft Office PowerPoint</Application>
  <PresentationFormat>On-screen Show (4:3)</PresentationFormat>
  <Paragraphs>232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Arial Black</vt:lpstr>
      <vt:lpstr>Calibri</vt:lpstr>
      <vt:lpstr>Tahoma</vt:lpstr>
      <vt:lpstr>Wingdings</vt:lpstr>
      <vt:lpstr>template</vt:lpstr>
      <vt:lpstr>Career Satisfaction</vt:lpstr>
      <vt:lpstr>Why do people hate Mondays?</vt:lpstr>
      <vt:lpstr>Too Many People Hate Mondays</vt:lpstr>
      <vt:lpstr>Find Your Passion</vt:lpstr>
      <vt:lpstr>Find Meaning</vt:lpstr>
      <vt:lpstr>The Story of the 3 Bricklayers</vt:lpstr>
      <vt:lpstr>Finding Meaning</vt:lpstr>
      <vt:lpstr>Job Crafting</vt:lpstr>
      <vt:lpstr>Money and Job Satisfaction</vt:lpstr>
      <vt:lpstr>Money is Important</vt:lpstr>
      <vt:lpstr>Attaining Wealth</vt:lpstr>
      <vt:lpstr>Tips from Warren Buffet</vt:lpstr>
      <vt:lpstr>Money Is Not So Important</vt:lpstr>
      <vt:lpstr>Predictors of Job Satisfaction</vt:lpstr>
      <vt:lpstr>Predictors of Job Satisfaction</vt:lpstr>
      <vt:lpstr>Factors Contributing to Well-Being</vt:lpstr>
      <vt:lpstr>Satisfying Careers</vt:lpstr>
      <vt:lpstr>What makes people happy at work?</vt:lpstr>
      <vt:lpstr>What makes people happy at work?</vt:lpstr>
      <vt:lpstr>How to Be Successful on Your Job</vt:lpstr>
      <vt:lpstr>Essential Skills 2020 and Beyond</vt:lpstr>
      <vt:lpstr>Emotional Intelligence and Career Success</vt:lpstr>
      <vt:lpstr>Emotional Intelligence and Empathy</vt:lpstr>
      <vt:lpstr>Communication for Career Success</vt:lpstr>
      <vt:lpstr>Barriers to Effective Communication</vt:lpstr>
      <vt:lpstr>Tips for Career Success</vt:lpstr>
      <vt:lpstr>Group Activity</vt:lpstr>
      <vt:lpstr>Tips for Career Success</vt:lpstr>
      <vt:lpstr>Tips for Career Success</vt:lpstr>
      <vt:lpstr>What are your lifetime goals?</vt:lpstr>
      <vt:lpstr>Successful Goal Setting</vt:lpstr>
      <vt:lpstr>Smart Goals</vt:lpstr>
      <vt:lpstr>Class Exercise: My Lifetime Goals </vt:lpstr>
      <vt:lpstr>Rules for Brainstorming</vt:lpstr>
      <vt:lpstr>In 5 minutes, list your lifetime goals.  Write anything that comes to mind.  Can you list at least 10?</vt:lpstr>
      <vt:lpstr>Look over your list and highlight or mark the most important goals.</vt:lpstr>
      <vt:lpstr>In 5 minutes, list what you would like to accomplish in the next 5 years.  Include your educational and career goals.  See if you can come up with 10 items.</vt:lpstr>
      <vt:lpstr>Again, highlight or mark your best answers.</vt:lpstr>
      <vt:lpstr>What goals would you like to accomplish in the next year? </vt:lpstr>
      <vt:lpstr>        Highlight your best ideas.          Share with the class one of your most important ideas from this question.  </vt:lpstr>
      <vt:lpstr>Assignment: Finish My Lifetime Goals </vt:lpstr>
      <vt:lpstr>What is the difference between a goal and a fantasy?</vt:lpstr>
      <vt:lpstr>Is this car a goal or a fantasy?</vt:lpstr>
      <vt:lpstr>A Goal Requires</vt:lpstr>
      <vt:lpstr>Turn Your Dreams Into Reality</vt:lpstr>
      <vt:lpstr>Priorities are the key to managing your time to accomplish your goals.  What are priorities?</vt:lpstr>
      <vt:lpstr>Activity:  Make a quick list of what you have done today and what you plan to do until you go to bed tonight.</vt:lpstr>
      <vt:lpstr>Prioritize your list</vt:lpstr>
      <vt:lpstr>Beware: “C” Fever</vt:lpstr>
      <vt:lpstr>Intentions for the Future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-</dc:creator>
  <cp:lastModifiedBy>Marsha Fralick</cp:lastModifiedBy>
  <cp:revision>26</cp:revision>
  <dcterms:created xsi:type="dcterms:W3CDTF">2005-12-15T13:44:20Z</dcterms:created>
  <dcterms:modified xsi:type="dcterms:W3CDTF">2021-07-02T20:20:52Z</dcterms:modified>
</cp:coreProperties>
</file>