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3" r:id="rId3"/>
  </p:sldMasterIdLst>
  <p:notesMasterIdLst>
    <p:notesMasterId r:id="rId56"/>
  </p:notesMasterIdLst>
  <p:handoutMasterIdLst>
    <p:handoutMasterId r:id="rId57"/>
  </p:handoutMasterIdLst>
  <p:sldIdLst>
    <p:sldId id="256" r:id="rId4"/>
    <p:sldId id="323" r:id="rId5"/>
    <p:sldId id="261" r:id="rId6"/>
    <p:sldId id="347" r:id="rId7"/>
    <p:sldId id="321" r:id="rId8"/>
    <p:sldId id="260" r:id="rId9"/>
    <p:sldId id="262" r:id="rId10"/>
    <p:sldId id="278" r:id="rId11"/>
    <p:sldId id="266" r:id="rId12"/>
    <p:sldId id="267" r:id="rId13"/>
    <p:sldId id="287" r:id="rId14"/>
    <p:sldId id="289" r:id="rId15"/>
    <p:sldId id="294" r:id="rId16"/>
    <p:sldId id="350" r:id="rId17"/>
    <p:sldId id="296" r:id="rId18"/>
    <p:sldId id="322" r:id="rId19"/>
    <p:sldId id="317" r:id="rId20"/>
    <p:sldId id="320" r:id="rId21"/>
    <p:sldId id="297" r:id="rId22"/>
    <p:sldId id="348" r:id="rId23"/>
    <p:sldId id="298" r:id="rId24"/>
    <p:sldId id="299" r:id="rId25"/>
    <p:sldId id="301" r:id="rId26"/>
    <p:sldId id="302" r:id="rId27"/>
    <p:sldId id="304" r:id="rId28"/>
    <p:sldId id="324" r:id="rId29"/>
    <p:sldId id="325" r:id="rId30"/>
    <p:sldId id="326" r:id="rId31"/>
    <p:sldId id="327" r:id="rId32"/>
    <p:sldId id="306" r:id="rId33"/>
    <p:sldId id="329" r:id="rId34"/>
    <p:sldId id="308" r:id="rId35"/>
    <p:sldId id="331" r:id="rId36"/>
    <p:sldId id="332" r:id="rId37"/>
    <p:sldId id="333" r:id="rId38"/>
    <p:sldId id="334" r:id="rId39"/>
    <p:sldId id="335" r:id="rId40"/>
    <p:sldId id="336" r:id="rId41"/>
    <p:sldId id="337" r:id="rId42"/>
    <p:sldId id="309" r:id="rId43"/>
    <p:sldId id="310" r:id="rId44"/>
    <p:sldId id="340" r:id="rId45"/>
    <p:sldId id="311" r:id="rId46"/>
    <p:sldId id="312" r:id="rId47"/>
    <p:sldId id="342" r:id="rId48"/>
    <p:sldId id="343" r:id="rId49"/>
    <p:sldId id="315" r:id="rId50"/>
    <p:sldId id="346" r:id="rId51"/>
    <p:sldId id="316" r:id="rId52"/>
    <p:sldId id="293" r:id="rId53"/>
    <p:sldId id="319" r:id="rId54"/>
    <p:sldId id="349" r:id="rId5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95" d="100"/>
          <a:sy n="95" d="100"/>
        </p:scale>
        <p:origin x="1662" y="96"/>
      </p:cViewPr>
      <p:guideLst>
        <p:guide orient="horz" pos="2160"/>
        <p:guide pos="2880"/>
      </p:guideLst>
    </p:cSldViewPr>
  </p:slideViewPr>
  <p:outlineViewPr>
    <p:cViewPr>
      <p:scale>
        <a:sx n="33" d="100"/>
        <a:sy n="33" d="100"/>
      </p:scale>
      <p:origin x="0" y="-784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9D5A9-BA04-4A18-A4C9-BEF2C2F428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D5E9EC8-793B-4236-870B-88514FDA1190}">
      <dgm:prSet/>
      <dgm:sp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dgm:spPr>
      <dgm:t>
        <a:bodyPr/>
        <a:lstStyle/>
        <a:p>
          <a:r>
            <a:rPr lang="en-US" dirty="0"/>
            <a:t>One of the most powerful happiness techniques </a:t>
          </a:r>
        </a:p>
      </dgm:t>
    </dgm:pt>
    <dgm:pt modelId="{ABB785C6-C9C3-4CDC-8FE8-7C15B751E4EC}" type="parTrans" cxnId="{57179986-2D3A-42F0-AAFD-748955AE496C}">
      <dgm:prSet/>
      <dgm:spPr/>
      <dgm:t>
        <a:bodyPr/>
        <a:lstStyle/>
        <a:p>
          <a:endParaRPr lang="en-US"/>
        </a:p>
      </dgm:t>
    </dgm:pt>
    <dgm:pt modelId="{31533345-C423-4638-A053-33064AB374EB}" type="sibTrans" cxnId="{57179986-2D3A-42F0-AAFD-748955AE496C}">
      <dgm:prSet/>
      <dgm:spPr/>
      <dgm:t>
        <a:bodyPr/>
        <a:lstStyle/>
        <a:p>
          <a:endParaRPr lang="en-US"/>
        </a:p>
      </dgm:t>
    </dgm:pt>
    <dgm:pt modelId="{DB193701-1048-40C8-B712-ADA6D55CC540}" type="pres">
      <dgm:prSet presAssocID="{A299D5A9-BA04-4A18-A4C9-BEF2C2F42848}" presName="linear" presStyleCnt="0">
        <dgm:presLayoutVars>
          <dgm:animLvl val="lvl"/>
          <dgm:resizeHandles val="exact"/>
        </dgm:presLayoutVars>
      </dgm:prSet>
      <dgm:spPr/>
    </dgm:pt>
    <dgm:pt modelId="{5E19CACA-7F98-4CED-A220-31ED864E0501}" type="pres">
      <dgm:prSet presAssocID="{FD5E9EC8-793B-4236-870B-88514FDA1190}" presName="parentText" presStyleLbl="node1" presStyleIdx="0" presStyleCnt="1">
        <dgm:presLayoutVars>
          <dgm:chMax val="0"/>
          <dgm:bulletEnabled val="1"/>
        </dgm:presLayoutVars>
      </dgm:prSet>
      <dgm:spPr/>
    </dgm:pt>
  </dgm:ptLst>
  <dgm:cxnLst>
    <dgm:cxn modelId="{734C4E2A-0795-4CB9-8E22-DBACAF3176E3}" type="presOf" srcId="{FD5E9EC8-793B-4236-870B-88514FDA1190}" destId="{5E19CACA-7F98-4CED-A220-31ED864E0501}" srcOrd="0" destOrd="0" presId="urn:microsoft.com/office/officeart/2005/8/layout/vList2"/>
    <dgm:cxn modelId="{8129CD6F-B509-4789-BB34-C4BE3DC1DB00}" type="presOf" srcId="{A299D5A9-BA04-4A18-A4C9-BEF2C2F42848}" destId="{DB193701-1048-40C8-B712-ADA6D55CC540}" srcOrd="0" destOrd="0" presId="urn:microsoft.com/office/officeart/2005/8/layout/vList2"/>
    <dgm:cxn modelId="{57179986-2D3A-42F0-AAFD-748955AE496C}" srcId="{A299D5A9-BA04-4A18-A4C9-BEF2C2F42848}" destId="{FD5E9EC8-793B-4236-870B-88514FDA1190}" srcOrd="0" destOrd="0" parTransId="{ABB785C6-C9C3-4CDC-8FE8-7C15B751E4EC}" sibTransId="{31533345-C423-4638-A053-33064AB374EB}"/>
    <dgm:cxn modelId="{B2933003-9C36-49B1-8AFB-F73C0665245F}" type="presParOf" srcId="{DB193701-1048-40C8-B712-ADA6D55CC540}" destId="{5E19CACA-7F98-4CED-A220-31ED864E050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B175D-71DA-425C-A467-BBA772C2B3A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FFCCB42-F809-45C7-9B84-2E9A8682ED7B}">
      <dgm:prSet custT="1"/>
      <dgm:spPr/>
      <dgm:t>
        <a:bodyPr/>
        <a:lstStyle/>
        <a:p>
          <a:r>
            <a:rPr lang="en-US" sz="2000" dirty="0"/>
            <a:t>Savoring positive life experiences</a:t>
          </a:r>
        </a:p>
      </dgm:t>
    </dgm:pt>
    <dgm:pt modelId="{12B1C00D-5187-4EA8-B5AA-B5326977049B}" type="parTrans" cxnId="{B7A70829-6C9D-4472-B2A9-69CA8CA2971C}">
      <dgm:prSet/>
      <dgm:spPr/>
      <dgm:t>
        <a:bodyPr/>
        <a:lstStyle/>
        <a:p>
          <a:endParaRPr lang="en-US"/>
        </a:p>
      </dgm:t>
    </dgm:pt>
    <dgm:pt modelId="{FE6D2418-123F-4B50-8C5A-9163988409A3}" type="sibTrans" cxnId="{B7A70829-6C9D-4472-B2A9-69CA8CA2971C}">
      <dgm:prSet/>
      <dgm:spPr/>
      <dgm:t>
        <a:bodyPr/>
        <a:lstStyle/>
        <a:p>
          <a:endParaRPr lang="en-US"/>
        </a:p>
      </dgm:t>
    </dgm:pt>
    <dgm:pt modelId="{B3A2F989-EC8D-425A-B4C7-71FFE623EB73}">
      <dgm:prSet custT="1"/>
      <dgm:spPr/>
      <dgm:t>
        <a:bodyPr/>
        <a:lstStyle/>
        <a:p>
          <a:r>
            <a:rPr lang="en-US" sz="2000" dirty="0"/>
            <a:t>Increasing self-esteem</a:t>
          </a:r>
        </a:p>
      </dgm:t>
    </dgm:pt>
    <dgm:pt modelId="{7C6ADFA8-29B3-4185-9D73-96B77D901237}" type="parTrans" cxnId="{2F37BBDB-B6F0-41A6-B973-0D8705CEB153}">
      <dgm:prSet/>
      <dgm:spPr/>
      <dgm:t>
        <a:bodyPr/>
        <a:lstStyle/>
        <a:p>
          <a:endParaRPr lang="en-US"/>
        </a:p>
      </dgm:t>
    </dgm:pt>
    <dgm:pt modelId="{B12A9F5B-BABC-451A-9B5B-51E3663657F5}" type="sibTrans" cxnId="{2F37BBDB-B6F0-41A6-B973-0D8705CEB153}">
      <dgm:prSet/>
      <dgm:spPr/>
      <dgm:t>
        <a:bodyPr/>
        <a:lstStyle/>
        <a:p>
          <a:endParaRPr lang="en-US"/>
        </a:p>
      </dgm:t>
    </dgm:pt>
    <dgm:pt modelId="{CE901BCB-8BBF-4D55-B78A-35D1F6663353}">
      <dgm:prSet custT="1"/>
      <dgm:spPr/>
      <dgm:t>
        <a:bodyPr/>
        <a:lstStyle/>
        <a:p>
          <a:r>
            <a:rPr lang="en-US" sz="2000" dirty="0"/>
            <a:t>Coping with stress and trauma</a:t>
          </a:r>
        </a:p>
      </dgm:t>
    </dgm:pt>
    <dgm:pt modelId="{99B29D1D-0CB6-457D-9433-C6970F30C0B9}" type="parTrans" cxnId="{A798EE83-CF4C-4865-B9BB-0FA8CA31D9CF}">
      <dgm:prSet/>
      <dgm:spPr/>
      <dgm:t>
        <a:bodyPr/>
        <a:lstStyle/>
        <a:p>
          <a:endParaRPr lang="en-US"/>
        </a:p>
      </dgm:t>
    </dgm:pt>
    <dgm:pt modelId="{E589E7B8-B5FC-4297-966E-EBA2649A61E1}" type="sibTrans" cxnId="{A798EE83-CF4C-4865-B9BB-0FA8CA31D9CF}">
      <dgm:prSet/>
      <dgm:spPr/>
      <dgm:t>
        <a:bodyPr/>
        <a:lstStyle/>
        <a:p>
          <a:endParaRPr lang="en-US"/>
        </a:p>
      </dgm:t>
    </dgm:pt>
    <dgm:pt modelId="{183F0068-D449-46F7-AFFD-286673F8C6D8}">
      <dgm:prSet custT="1"/>
      <dgm:spPr/>
      <dgm:t>
        <a:bodyPr/>
        <a:lstStyle/>
        <a:p>
          <a:r>
            <a:rPr lang="en-US" sz="2000" dirty="0"/>
            <a:t>Encouraging moral behavior</a:t>
          </a:r>
        </a:p>
        <a:p>
          <a:r>
            <a:rPr lang="en-US" sz="2000" dirty="0"/>
            <a:t>You are more likely to help others</a:t>
          </a:r>
        </a:p>
      </dgm:t>
    </dgm:pt>
    <dgm:pt modelId="{40EF83B9-B4BA-4A1B-8CD2-9F49D554B046}" type="parTrans" cxnId="{1B844252-4CDD-4405-908B-473F5B40D914}">
      <dgm:prSet/>
      <dgm:spPr/>
      <dgm:t>
        <a:bodyPr/>
        <a:lstStyle/>
        <a:p>
          <a:endParaRPr lang="en-US"/>
        </a:p>
      </dgm:t>
    </dgm:pt>
    <dgm:pt modelId="{6C8BF838-EF6B-4B62-BD6F-0F26404D1F7A}" type="sibTrans" cxnId="{1B844252-4CDD-4405-908B-473F5B40D914}">
      <dgm:prSet/>
      <dgm:spPr/>
      <dgm:t>
        <a:bodyPr/>
        <a:lstStyle/>
        <a:p>
          <a:endParaRPr lang="en-US"/>
        </a:p>
      </dgm:t>
    </dgm:pt>
    <dgm:pt modelId="{312A1AC2-204C-4DA1-9F2D-96FE88CDE676}">
      <dgm:prSet custT="1"/>
      <dgm:spPr/>
      <dgm:t>
        <a:bodyPr/>
        <a:lstStyle/>
        <a:p>
          <a:r>
            <a:rPr lang="en-US" sz="2000" dirty="0"/>
            <a:t>Building social bonds</a:t>
          </a:r>
        </a:p>
      </dgm:t>
    </dgm:pt>
    <dgm:pt modelId="{54E65277-70FB-44E3-BC07-E2DDDBD3C91C}" type="parTrans" cxnId="{44C5556E-52B0-4200-B737-CECB45BFC092}">
      <dgm:prSet/>
      <dgm:spPr/>
      <dgm:t>
        <a:bodyPr/>
        <a:lstStyle/>
        <a:p>
          <a:endParaRPr lang="en-US"/>
        </a:p>
      </dgm:t>
    </dgm:pt>
    <dgm:pt modelId="{CD35AD31-2AA4-4FF2-BF66-9D3065FC3170}" type="sibTrans" cxnId="{44C5556E-52B0-4200-B737-CECB45BFC092}">
      <dgm:prSet/>
      <dgm:spPr/>
      <dgm:t>
        <a:bodyPr/>
        <a:lstStyle/>
        <a:p>
          <a:endParaRPr lang="en-US"/>
        </a:p>
      </dgm:t>
    </dgm:pt>
    <dgm:pt modelId="{FDEF8EEC-A28D-4AAA-B7C7-25BE943D269A}">
      <dgm:prSet custT="1"/>
      <dgm:spPr/>
      <dgm:t>
        <a:bodyPr/>
        <a:lstStyle/>
        <a:p>
          <a:r>
            <a:rPr lang="en-US" sz="2000" dirty="0"/>
            <a:t>Diminishing negative emotions</a:t>
          </a:r>
        </a:p>
        <a:p>
          <a:r>
            <a:rPr lang="en-US" sz="2000" dirty="0"/>
            <a:t>such as anger, bitterness, and greed</a:t>
          </a:r>
        </a:p>
      </dgm:t>
    </dgm:pt>
    <dgm:pt modelId="{441D757C-25A3-4E3E-A21A-E47D675A943D}" type="parTrans" cxnId="{BAE8BAE0-1F0A-4D29-8852-C88A398443BD}">
      <dgm:prSet/>
      <dgm:spPr/>
      <dgm:t>
        <a:bodyPr/>
        <a:lstStyle/>
        <a:p>
          <a:endParaRPr lang="en-US"/>
        </a:p>
      </dgm:t>
    </dgm:pt>
    <dgm:pt modelId="{83A3888E-B01A-4F21-BFC9-6D592C3D970D}" type="sibTrans" cxnId="{BAE8BAE0-1F0A-4D29-8852-C88A398443BD}">
      <dgm:prSet/>
      <dgm:spPr/>
      <dgm:t>
        <a:bodyPr/>
        <a:lstStyle/>
        <a:p>
          <a:endParaRPr lang="en-US"/>
        </a:p>
      </dgm:t>
    </dgm:pt>
    <dgm:pt modelId="{636CBD05-F28E-4656-84AB-CB4C9E670F3F}">
      <dgm:prSet custT="1"/>
      <dgm:spPr/>
      <dgm:t>
        <a:bodyPr/>
        <a:lstStyle/>
        <a:p>
          <a:r>
            <a:rPr lang="en-US" sz="2000" dirty="0"/>
            <a:t>Appreciating what you have</a:t>
          </a:r>
        </a:p>
      </dgm:t>
    </dgm:pt>
    <dgm:pt modelId="{37C73BD1-E6ED-4261-8A1F-1CB145DFD0B4}" type="parTrans" cxnId="{11295EB3-8DAB-4F20-8C2C-53AC72603FF2}">
      <dgm:prSet/>
      <dgm:spPr/>
      <dgm:t>
        <a:bodyPr/>
        <a:lstStyle/>
        <a:p>
          <a:endParaRPr lang="en-US"/>
        </a:p>
      </dgm:t>
    </dgm:pt>
    <dgm:pt modelId="{5431FB17-370A-4971-A406-D1519B35A4F7}" type="sibTrans" cxnId="{11295EB3-8DAB-4F20-8C2C-53AC72603FF2}">
      <dgm:prSet/>
      <dgm:spPr/>
      <dgm:t>
        <a:bodyPr/>
        <a:lstStyle/>
        <a:p>
          <a:endParaRPr lang="en-US"/>
        </a:p>
      </dgm:t>
    </dgm:pt>
    <dgm:pt modelId="{EB9C9FB7-D57E-4BE4-83AE-12E2F769E0CA}">
      <dgm:prSet custT="1"/>
      <dgm:spPr/>
      <dgm:t>
        <a:bodyPr/>
        <a:lstStyle/>
        <a:p>
          <a:r>
            <a:rPr lang="en-US" sz="2000" dirty="0"/>
            <a:t>Avoiding hedonistic adaptation.</a:t>
          </a:r>
        </a:p>
      </dgm:t>
    </dgm:pt>
    <dgm:pt modelId="{98DC5695-972D-422A-BC5A-F76040671409}" type="parTrans" cxnId="{C8B3DA66-CB84-4846-97E6-C9179A244C3F}">
      <dgm:prSet/>
      <dgm:spPr/>
      <dgm:t>
        <a:bodyPr/>
        <a:lstStyle/>
        <a:p>
          <a:endParaRPr lang="en-US"/>
        </a:p>
      </dgm:t>
    </dgm:pt>
    <dgm:pt modelId="{126B38D0-DECE-48F9-B149-89B2EC52D1BE}" type="sibTrans" cxnId="{C8B3DA66-CB84-4846-97E6-C9179A244C3F}">
      <dgm:prSet/>
      <dgm:spPr/>
      <dgm:t>
        <a:bodyPr/>
        <a:lstStyle/>
        <a:p>
          <a:endParaRPr lang="en-US"/>
        </a:p>
      </dgm:t>
    </dgm:pt>
    <dgm:pt modelId="{5CFE8FF2-43F6-4492-89A0-8CC8614AF49B}" type="pres">
      <dgm:prSet presAssocID="{CF0B175D-71DA-425C-A467-BBA772C2B3AE}" presName="vert0" presStyleCnt="0">
        <dgm:presLayoutVars>
          <dgm:dir/>
          <dgm:animOne val="branch"/>
          <dgm:animLvl val="lvl"/>
        </dgm:presLayoutVars>
      </dgm:prSet>
      <dgm:spPr/>
    </dgm:pt>
    <dgm:pt modelId="{A9286B26-38AA-43E2-AE2F-4AE059889146}" type="pres">
      <dgm:prSet presAssocID="{EFFCCB42-F809-45C7-9B84-2E9A8682ED7B}" presName="thickLine" presStyleLbl="alignNode1" presStyleIdx="0" presStyleCnt="8"/>
      <dgm:spPr/>
    </dgm:pt>
    <dgm:pt modelId="{0B02E5B2-4072-417F-ABE8-A8BD4A86DF2C}" type="pres">
      <dgm:prSet presAssocID="{EFFCCB42-F809-45C7-9B84-2E9A8682ED7B}" presName="horz1" presStyleCnt="0"/>
      <dgm:spPr/>
    </dgm:pt>
    <dgm:pt modelId="{EAE48822-DFC8-4208-B5E0-FE64838EC6CB}" type="pres">
      <dgm:prSet presAssocID="{EFFCCB42-F809-45C7-9B84-2E9A8682ED7B}" presName="tx1" presStyleLbl="revTx" presStyleIdx="0" presStyleCnt="8"/>
      <dgm:spPr/>
    </dgm:pt>
    <dgm:pt modelId="{18839BF7-4456-4582-BD82-C53A579BDEC2}" type="pres">
      <dgm:prSet presAssocID="{EFFCCB42-F809-45C7-9B84-2E9A8682ED7B}" presName="vert1" presStyleCnt="0"/>
      <dgm:spPr/>
    </dgm:pt>
    <dgm:pt modelId="{0184D94D-C09F-40AA-A8EA-920218941DA6}" type="pres">
      <dgm:prSet presAssocID="{B3A2F989-EC8D-425A-B4C7-71FFE623EB73}" presName="thickLine" presStyleLbl="alignNode1" presStyleIdx="1" presStyleCnt="8"/>
      <dgm:spPr/>
    </dgm:pt>
    <dgm:pt modelId="{EE62EBC0-A1C7-4231-87E2-793AEA644DDE}" type="pres">
      <dgm:prSet presAssocID="{B3A2F989-EC8D-425A-B4C7-71FFE623EB73}" presName="horz1" presStyleCnt="0"/>
      <dgm:spPr/>
    </dgm:pt>
    <dgm:pt modelId="{B7D45493-1526-4BCD-87FF-645A7CAE8FD6}" type="pres">
      <dgm:prSet presAssocID="{B3A2F989-EC8D-425A-B4C7-71FFE623EB73}" presName="tx1" presStyleLbl="revTx" presStyleIdx="1" presStyleCnt="8"/>
      <dgm:spPr/>
    </dgm:pt>
    <dgm:pt modelId="{E9F7E133-EDE6-4B86-ABC9-DE50220A2A93}" type="pres">
      <dgm:prSet presAssocID="{B3A2F989-EC8D-425A-B4C7-71FFE623EB73}" presName="vert1" presStyleCnt="0"/>
      <dgm:spPr/>
    </dgm:pt>
    <dgm:pt modelId="{F37041A2-9377-4572-BB61-7FA51F768A67}" type="pres">
      <dgm:prSet presAssocID="{CE901BCB-8BBF-4D55-B78A-35D1F6663353}" presName="thickLine" presStyleLbl="alignNode1" presStyleIdx="2" presStyleCnt="8"/>
      <dgm:spPr/>
    </dgm:pt>
    <dgm:pt modelId="{93473D22-1676-423D-851F-073270A576E2}" type="pres">
      <dgm:prSet presAssocID="{CE901BCB-8BBF-4D55-B78A-35D1F6663353}" presName="horz1" presStyleCnt="0"/>
      <dgm:spPr/>
    </dgm:pt>
    <dgm:pt modelId="{FDE8092B-6A72-40DB-A9BF-870E3788ABE0}" type="pres">
      <dgm:prSet presAssocID="{CE901BCB-8BBF-4D55-B78A-35D1F6663353}" presName="tx1" presStyleLbl="revTx" presStyleIdx="2" presStyleCnt="8"/>
      <dgm:spPr/>
    </dgm:pt>
    <dgm:pt modelId="{C27F474C-7C1F-472B-B060-80ADDEB40C7D}" type="pres">
      <dgm:prSet presAssocID="{CE901BCB-8BBF-4D55-B78A-35D1F6663353}" presName="vert1" presStyleCnt="0"/>
      <dgm:spPr/>
    </dgm:pt>
    <dgm:pt modelId="{68231B18-AEFB-415C-B8CE-4F1D0231121F}" type="pres">
      <dgm:prSet presAssocID="{183F0068-D449-46F7-AFFD-286673F8C6D8}" presName="thickLine" presStyleLbl="alignNode1" presStyleIdx="3" presStyleCnt="8"/>
      <dgm:spPr/>
    </dgm:pt>
    <dgm:pt modelId="{9365055E-E602-4724-86C8-0E889F82666A}" type="pres">
      <dgm:prSet presAssocID="{183F0068-D449-46F7-AFFD-286673F8C6D8}" presName="horz1" presStyleCnt="0"/>
      <dgm:spPr/>
    </dgm:pt>
    <dgm:pt modelId="{5DB4D55C-3EB3-4605-97B1-F7F94608245D}" type="pres">
      <dgm:prSet presAssocID="{183F0068-D449-46F7-AFFD-286673F8C6D8}" presName="tx1" presStyleLbl="revTx" presStyleIdx="3" presStyleCnt="8" custLinFactNeighborX="-639" custLinFactNeighborY="5970"/>
      <dgm:spPr/>
    </dgm:pt>
    <dgm:pt modelId="{44CFA7C2-C929-445F-A84D-2C3A693CFB52}" type="pres">
      <dgm:prSet presAssocID="{183F0068-D449-46F7-AFFD-286673F8C6D8}" presName="vert1" presStyleCnt="0"/>
      <dgm:spPr/>
    </dgm:pt>
    <dgm:pt modelId="{7E35EF5D-049A-45AA-BAA5-8867138C66A1}" type="pres">
      <dgm:prSet presAssocID="{312A1AC2-204C-4DA1-9F2D-96FE88CDE676}" presName="thickLine" presStyleLbl="alignNode1" presStyleIdx="4" presStyleCnt="8"/>
      <dgm:spPr/>
    </dgm:pt>
    <dgm:pt modelId="{9C97FFAD-D4D9-47DB-901C-A4246087ECB9}" type="pres">
      <dgm:prSet presAssocID="{312A1AC2-204C-4DA1-9F2D-96FE88CDE676}" presName="horz1" presStyleCnt="0"/>
      <dgm:spPr/>
    </dgm:pt>
    <dgm:pt modelId="{162AA944-8478-4A78-A94E-A2F9F7D89414}" type="pres">
      <dgm:prSet presAssocID="{312A1AC2-204C-4DA1-9F2D-96FE88CDE676}" presName="tx1" presStyleLbl="revTx" presStyleIdx="4" presStyleCnt="8" custLinFactNeighborX="620" custLinFactNeighborY="-4494"/>
      <dgm:spPr/>
    </dgm:pt>
    <dgm:pt modelId="{47EA1D4C-9D70-4099-9DC5-D81FD798BEBD}" type="pres">
      <dgm:prSet presAssocID="{312A1AC2-204C-4DA1-9F2D-96FE88CDE676}" presName="vert1" presStyleCnt="0"/>
      <dgm:spPr/>
    </dgm:pt>
    <dgm:pt modelId="{A9AA4767-4867-4491-8F58-4177AF10138F}" type="pres">
      <dgm:prSet presAssocID="{FDEF8EEC-A28D-4AAA-B7C7-25BE943D269A}" presName="thickLine" presStyleLbl="alignNode1" presStyleIdx="5" presStyleCnt="8"/>
      <dgm:spPr/>
    </dgm:pt>
    <dgm:pt modelId="{91B4AFBA-222C-49FF-9DCA-63A3DE7908F0}" type="pres">
      <dgm:prSet presAssocID="{FDEF8EEC-A28D-4AAA-B7C7-25BE943D269A}" presName="horz1" presStyleCnt="0"/>
      <dgm:spPr/>
    </dgm:pt>
    <dgm:pt modelId="{4A354AFB-994A-486F-946E-F2057E726A51}" type="pres">
      <dgm:prSet presAssocID="{FDEF8EEC-A28D-4AAA-B7C7-25BE943D269A}" presName="tx1" presStyleLbl="revTx" presStyleIdx="5" presStyleCnt="8"/>
      <dgm:spPr/>
    </dgm:pt>
    <dgm:pt modelId="{9CD33D9D-B6D9-4A33-AE99-48218A7E4A0E}" type="pres">
      <dgm:prSet presAssocID="{FDEF8EEC-A28D-4AAA-B7C7-25BE943D269A}" presName="vert1" presStyleCnt="0"/>
      <dgm:spPr/>
    </dgm:pt>
    <dgm:pt modelId="{9D2AAE23-158E-4C84-A93F-6934691B9DD2}" type="pres">
      <dgm:prSet presAssocID="{636CBD05-F28E-4656-84AB-CB4C9E670F3F}" presName="thickLine" presStyleLbl="alignNode1" presStyleIdx="6" presStyleCnt="8"/>
      <dgm:spPr/>
    </dgm:pt>
    <dgm:pt modelId="{CC0E06F8-AD32-4DD2-A153-11E13111F73C}" type="pres">
      <dgm:prSet presAssocID="{636CBD05-F28E-4656-84AB-CB4C9E670F3F}" presName="horz1" presStyleCnt="0"/>
      <dgm:spPr/>
    </dgm:pt>
    <dgm:pt modelId="{A1CAE7B7-F857-481D-9DE9-091031765D45}" type="pres">
      <dgm:prSet presAssocID="{636CBD05-F28E-4656-84AB-CB4C9E670F3F}" presName="tx1" presStyleLbl="revTx" presStyleIdx="6" presStyleCnt="8"/>
      <dgm:spPr/>
    </dgm:pt>
    <dgm:pt modelId="{D5486148-2934-4C88-ABC3-210F19A1CF81}" type="pres">
      <dgm:prSet presAssocID="{636CBD05-F28E-4656-84AB-CB4C9E670F3F}" presName="vert1" presStyleCnt="0"/>
      <dgm:spPr/>
    </dgm:pt>
    <dgm:pt modelId="{0A2D10FA-DBED-466C-B965-44EBA6F655C0}" type="pres">
      <dgm:prSet presAssocID="{EB9C9FB7-D57E-4BE4-83AE-12E2F769E0CA}" presName="thickLine" presStyleLbl="alignNode1" presStyleIdx="7" presStyleCnt="8"/>
      <dgm:spPr/>
    </dgm:pt>
    <dgm:pt modelId="{DAA62CC2-0ECE-4B54-9394-DDAC0DDDC51F}" type="pres">
      <dgm:prSet presAssocID="{EB9C9FB7-D57E-4BE4-83AE-12E2F769E0CA}" presName="horz1" presStyleCnt="0"/>
      <dgm:spPr/>
    </dgm:pt>
    <dgm:pt modelId="{9D59CE76-1583-4ACA-97DF-D5BAA894FD8A}" type="pres">
      <dgm:prSet presAssocID="{EB9C9FB7-D57E-4BE4-83AE-12E2F769E0CA}" presName="tx1" presStyleLbl="revTx" presStyleIdx="7" presStyleCnt="8"/>
      <dgm:spPr/>
    </dgm:pt>
    <dgm:pt modelId="{537DEBF7-2FD7-4C9C-A8E4-1DC562F4BC58}" type="pres">
      <dgm:prSet presAssocID="{EB9C9FB7-D57E-4BE4-83AE-12E2F769E0CA}" presName="vert1" presStyleCnt="0"/>
      <dgm:spPr/>
    </dgm:pt>
  </dgm:ptLst>
  <dgm:cxnLst>
    <dgm:cxn modelId="{B7A70829-6C9D-4472-B2A9-69CA8CA2971C}" srcId="{CF0B175D-71DA-425C-A467-BBA772C2B3AE}" destId="{EFFCCB42-F809-45C7-9B84-2E9A8682ED7B}" srcOrd="0" destOrd="0" parTransId="{12B1C00D-5187-4EA8-B5AA-B5326977049B}" sibTransId="{FE6D2418-123F-4B50-8C5A-9163988409A3}"/>
    <dgm:cxn modelId="{7A1F0730-F9BB-4CE1-A674-CCFD02A366D6}" type="presOf" srcId="{CE901BCB-8BBF-4D55-B78A-35D1F6663353}" destId="{FDE8092B-6A72-40DB-A9BF-870E3788ABE0}" srcOrd="0" destOrd="0" presId="urn:microsoft.com/office/officeart/2008/layout/LinedList"/>
    <dgm:cxn modelId="{079E7244-E122-4B30-A1D1-5CB853F9C8B8}" type="presOf" srcId="{EB9C9FB7-D57E-4BE4-83AE-12E2F769E0CA}" destId="{9D59CE76-1583-4ACA-97DF-D5BAA894FD8A}" srcOrd="0" destOrd="0" presId="urn:microsoft.com/office/officeart/2008/layout/LinedList"/>
    <dgm:cxn modelId="{C8B3DA66-CB84-4846-97E6-C9179A244C3F}" srcId="{CF0B175D-71DA-425C-A467-BBA772C2B3AE}" destId="{EB9C9FB7-D57E-4BE4-83AE-12E2F769E0CA}" srcOrd="7" destOrd="0" parTransId="{98DC5695-972D-422A-BC5A-F76040671409}" sibTransId="{126B38D0-DECE-48F9-B149-89B2EC52D1BE}"/>
    <dgm:cxn modelId="{44C5556E-52B0-4200-B737-CECB45BFC092}" srcId="{CF0B175D-71DA-425C-A467-BBA772C2B3AE}" destId="{312A1AC2-204C-4DA1-9F2D-96FE88CDE676}" srcOrd="4" destOrd="0" parTransId="{54E65277-70FB-44E3-BC07-E2DDDBD3C91C}" sibTransId="{CD35AD31-2AA4-4FF2-BF66-9D3065FC3170}"/>
    <dgm:cxn modelId="{1B844252-4CDD-4405-908B-473F5B40D914}" srcId="{CF0B175D-71DA-425C-A467-BBA772C2B3AE}" destId="{183F0068-D449-46F7-AFFD-286673F8C6D8}" srcOrd="3" destOrd="0" parTransId="{40EF83B9-B4BA-4A1B-8CD2-9F49D554B046}" sibTransId="{6C8BF838-EF6B-4B62-BD6F-0F26404D1F7A}"/>
    <dgm:cxn modelId="{CD316558-3407-4BBC-AE74-C4F4FD59B929}" type="presOf" srcId="{636CBD05-F28E-4656-84AB-CB4C9E670F3F}" destId="{A1CAE7B7-F857-481D-9DE9-091031765D45}" srcOrd="0" destOrd="0" presId="urn:microsoft.com/office/officeart/2008/layout/LinedList"/>
    <dgm:cxn modelId="{A798EE83-CF4C-4865-B9BB-0FA8CA31D9CF}" srcId="{CF0B175D-71DA-425C-A467-BBA772C2B3AE}" destId="{CE901BCB-8BBF-4D55-B78A-35D1F6663353}" srcOrd="2" destOrd="0" parTransId="{99B29D1D-0CB6-457D-9433-C6970F30C0B9}" sibTransId="{E589E7B8-B5FC-4297-966E-EBA2649A61E1}"/>
    <dgm:cxn modelId="{3B7D2F95-C8E5-4497-8034-DD0C37DB52B6}" type="presOf" srcId="{EFFCCB42-F809-45C7-9B84-2E9A8682ED7B}" destId="{EAE48822-DFC8-4208-B5E0-FE64838EC6CB}" srcOrd="0" destOrd="0" presId="urn:microsoft.com/office/officeart/2008/layout/LinedList"/>
    <dgm:cxn modelId="{11295EB3-8DAB-4F20-8C2C-53AC72603FF2}" srcId="{CF0B175D-71DA-425C-A467-BBA772C2B3AE}" destId="{636CBD05-F28E-4656-84AB-CB4C9E670F3F}" srcOrd="6" destOrd="0" parTransId="{37C73BD1-E6ED-4261-8A1F-1CB145DFD0B4}" sibTransId="{5431FB17-370A-4971-A406-D1519B35A4F7}"/>
    <dgm:cxn modelId="{78FAF8BC-CA71-4AA9-996D-E46F419C209E}" type="presOf" srcId="{B3A2F989-EC8D-425A-B4C7-71FFE623EB73}" destId="{B7D45493-1526-4BCD-87FF-645A7CAE8FD6}" srcOrd="0" destOrd="0" presId="urn:microsoft.com/office/officeart/2008/layout/LinedList"/>
    <dgm:cxn modelId="{9DF68BDA-11B7-47EA-B0CA-624DE301276B}" type="presOf" srcId="{CF0B175D-71DA-425C-A467-BBA772C2B3AE}" destId="{5CFE8FF2-43F6-4492-89A0-8CC8614AF49B}" srcOrd="0" destOrd="0" presId="urn:microsoft.com/office/officeart/2008/layout/LinedList"/>
    <dgm:cxn modelId="{2F37BBDB-B6F0-41A6-B973-0D8705CEB153}" srcId="{CF0B175D-71DA-425C-A467-BBA772C2B3AE}" destId="{B3A2F989-EC8D-425A-B4C7-71FFE623EB73}" srcOrd="1" destOrd="0" parTransId="{7C6ADFA8-29B3-4185-9D73-96B77D901237}" sibTransId="{B12A9F5B-BABC-451A-9B5B-51E3663657F5}"/>
    <dgm:cxn modelId="{BAE8BAE0-1F0A-4D29-8852-C88A398443BD}" srcId="{CF0B175D-71DA-425C-A467-BBA772C2B3AE}" destId="{FDEF8EEC-A28D-4AAA-B7C7-25BE943D269A}" srcOrd="5" destOrd="0" parTransId="{441D757C-25A3-4E3E-A21A-E47D675A943D}" sibTransId="{83A3888E-B01A-4F21-BFC9-6D592C3D970D}"/>
    <dgm:cxn modelId="{5048F4E4-5DBA-41ED-9E60-EEF078334655}" type="presOf" srcId="{312A1AC2-204C-4DA1-9F2D-96FE88CDE676}" destId="{162AA944-8478-4A78-A94E-A2F9F7D89414}" srcOrd="0" destOrd="0" presId="urn:microsoft.com/office/officeart/2008/layout/LinedList"/>
    <dgm:cxn modelId="{05B14AE6-730D-4A8A-8217-F6032A688FDF}" type="presOf" srcId="{FDEF8EEC-A28D-4AAA-B7C7-25BE943D269A}" destId="{4A354AFB-994A-486F-946E-F2057E726A51}" srcOrd="0" destOrd="0" presId="urn:microsoft.com/office/officeart/2008/layout/LinedList"/>
    <dgm:cxn modelId="{4CB485EB-BB58-4637-AE94-F5F60989194A}" type="presOf" srcId="{183F0068-D449-46F7-AFFD-286673F8C6D8}" destId="{5DB4D55C-3EB3-4605-97B1-F7F94608245D}" srcOrd="0" destOrd="0" presId="urn:microsoft.com/office/officeart/2008/layout/LinedList"/>
    <dgm:cxn modelId="{3776B250-F3B3-406D-9B37-67123C96BAD4}" type="presParOf" srcId="{5CFE8FF2-43F6-4492-89A0-8CC8614AF49B}" destId="{A9286B26-38AA-43E2-AE2F-4AE059889146}" srcOrd="0" destOrd="0" presId="urn:microsoft.com/office/officeart/2008/layout/LinedList"/>
    <dgm:cxn modelId="{51EEB498-EE56-45E5-87BA-82CF2B4C207B}" type="presParOf" srcId="{5CFE8FF2-43F6-4492-89A0-8CC8614AF49B}" destId="{0B02E5B2-4072-417F-ABE8-A8BD4A86DF2C}" srcOrd="1" destOrd="0" presId="urn:microsoft.com/office/officeart/2008/layout/LinedList"/>
    <dgm:cxn modelId="{0D81D41E-3B8A-45B4-B1BC-D3521C77D4A2}" type="presParOf" srcId="{0B02E5B2-4072-417F-ABE8-A8BD4A86DF2C}" destId="{EAE48822-DFC8-4208-B5E0-FE64838EC6CB}" srcOrd="0" destOrd="0" presId="urn:microsoft.com/office/officeart/2008/layout/LinedList"/>
    <dgm:cxn modelId="{B704AC25-3717-4E8A-AFCD-DCF4F4046DF5}" type="presParOf" srcId="{0B02E5B2-4072-417F-ABE8-A8BD4A86DF2C}" destId="{18839BF7-4456-4582-BD82-C53A579BDEC2}" srcOrd="1" destOrd="0" presId="urn:microsoft.com/office/officeart/2008/layout/LinedList"/>
    <dgm:cxn modelId="{1871D716-20EE-4805-B1AA-FF7D4CD80279}" type="presParOf" srcId="{5CFE8FF2-43F6-4492-89A0-8CC8614AF49B}" destId="{0184D94D-C09F-40AA-A8EA-920218941DA6}" srcOrd="2" destOrd="0" presId="urn:microsoft.com/office/officeart/2008/layout/LinedList"/>
    <dgm:cxn modelId="{56C59B70-16D2-4CE2-BBB3-1779DC9E6593}" type="presParOf" srcId="{5CFE8FF2-43F6-4492-89A0-8CC8614AF49B}" destId="{EE62EBC0-A1C7-4231-87E2-793AEA644DDE}" srcOrd="3" destOrd="0" presId="urn:microsoft.com/office/officeart/2008/layout/LinedList"/>
    <dgm:cxn modelId="{44B6962F-98F5-44BB-B8C5-2DAA1A242445}" type="presParOf" srcId="{EE62EBC0-A1C7-4231-87E2-793AEA644DDE}" destId="{B7D45493-1526-4BCD-87FF-645A7CAE8FD6}" srcOrd="0" destOrd="0" presId="urn:microsoft.com/office/officeart/2008/layout/LinedList"/>
    <dgm:cxn modelId="{F415B1C8-91BC-4B4C-BF61-B6FA12A3D0F6}" type="presParOf" srcId="{EE62EBC0-A1C7-4231-87E2-793AEA644DDE}" destId="{E9F7E133-EDE6-4B86-ABC9-DE50220A2A93}" srcOrd="1" destOrd="0" presId="urn:microsoft.com/office/officeart/2008/layout/LinedList"/>
    <dgm:cxn modelId="{CE6B742E-E05D-4DE8-B12C-90EAC1B105D6}" type="presParOf" srcId="{5CFE8FF2-43F6-4492-89A0-8CC8614AF49B}" destId="{F37041A2-9377-4572-BB61-7FA51F768A67}" srcOrd="4" destOrd="0" presId="urn:microsoft.com/office/officeart/2008/layout/LinedList"/>
    <dgm:cxn modelId="{AAC8F321-31AF-4B09-8989-570F5B6657A3}" type="presParOf" srcId="{5CFE8FF2-43F6-4492-89A0-8CC8614AF49B}" destId="{93473D22-1676-423D-851F-073270A576E2}" srcOrd="5" destOrd="0" presId="urn:microsoft.com/office/officeart/2008/layout/LinedList"/>
    <dgm:cxn modelId="{964754CA-BECA-4206-82D1-02E83913EE82}" type="presParOf" srcId="{93473D22-1676-423D-851F-073270A576E2}" destId="{FDE8092B-6A72-40DB-A9BF-870E3788ABE0}" srcOrd="0" destOrd="0" presId="urn:microsoft.com/office/officeart/2008/layout/LinedList"/>
    <dgm:cxn modelId="{F639B0B3-801A-40F0-AC85-F79ACC909CAB}" type="presParOf" srcId="{93473D22-1676-423D-851F-073270A576E2}" destId="{C27F474C-7C1F-472B-B060-80ADDEB40C7D}" srcOrd="1" destOrd="0" presId="urn:microsoft.com/office/officeart/2008/layout/LinedList"/>
    <dgm:cxn modelId="{606C6B06-A50A-4CF9-9C55-8F6EA6EAB859}" type="presParOf" srcId="{5CFE8FF2-43F6-4492-89A0-8CC8614AF49B}" destId="{68231B18-AEFB-415C-B8CE-4F1D0231121F}" srcOrd="6" destOrd="0" presId="urn:microsoft.com/office/officeart/2008/layout/LinedList"/>
    <dgm:cxn modelId="{DA71333C-4BA0-4E3D-B0E6-DD0498FF9ACD}" type="presParOf" srcId="{5CFE8FF2-43F6-4492-89A0-8CC8614AF49B}" destId="{9365055E-E602-4724-86C8-0E889F82666A}" srcOrd="7" destOrd="0" presId="urn:microsoft.com/office/officeart/2008/layout/LinedList"/>
    <dgm:cxn modelId="{A95A0AE7-C5DA-43DD-8F89-45A58C22C127}" type="presParOf" srcId="{9365055E-E602-4724-86C8-0E889F82666A}" destId="{5DB4D55C-3EB3-4605-97B1-F7F94608245D}" srcOrd="0" destOrd="0" presId="urn:microsoft.com/office/officeart/2008/layout/LinedList"/>
    <dgm:cxn modelId="{1BCEF768-CFFA-4CB5-B64C-50F6806BC1B8}" type="presParOf" srcId="{9365055E-E602-4724-86C8-0E889F82666A}" destId="{44CFA7C2-C929-445F-A84D-2C3A693CFB52}" srcOrd="1" destOrd="0" presId="urn:microsoft.com/office/officeart/2008/layout/LinedList"/>
    <dgm:cxn modelId="{4B74465D-686E-4D1E-BC40-C24351F4B9A7}" type="presParOf" srcId="{5CFE8FF2-43F6-4492-89A0-8CC8614AF49B}" destId="{7E35EF5D-049A-45AA-BAA5-8867138C66A1}" srcOrd="8" destOrd="0" presId="urn:microsoft.com/office/officeart/2008/layout/LinedList"/>
    <dgm:cxn modelId="{D3BEEDBC-407A-4E15-9312-8E99971F7937}" type="presParOf" srcId="{5CFE8FF2-43F6-4492-89A0-8CC8614AF49B}" destId="{9C97FFAD-D4D9-47DB-901C-A4246087ECB9}" srcOrd="9" destOrd="0" presId="urn:microsoft.com/office/officeart/2008/layout/LinedList"/>
    <dgm:cxn modelId="{4476E65D-DED0-43C4-9C68-67A2C3D0ED6C}" type="presParOf" srcId="{9C97FFAD-D4D9-47DB-901C-A4246087ECB9}" destId="{162AA944-8478-4A78-A94E-A2F9F7D89414}" srcOrd="0" destOrd="0" presId="urn:microsoft.com/office/officeart/2008/layout/LinedList"/>
    <dgm:cxn modelId="{E38D9A9C-9FF8-4744-B3D8-831B060E9884}" type="presParOf" srcId="{9C97FFAD-D4D9-47DB-901C-A4246087ECB9}" destId="{47EA1D4C-9D70-4099-9DC5-D81FD798BEBD}" srcOrd="1" destOrd="0" presId="urn:microsoft.com/office/officeart/2008/layout/LinedList"/>
    <dgm:cxn modelId="{76D206A0-317E-474E-BEF0-751F383B36A2}" type="presParOf" srcId="{5CFE8FF2-43F6-4492-89A0-8CC8614AF49B}" destId="{A9AA4767-4867-4491-8F58-4177AF10138F}" srcOrd="10" destOrd="0" presId="urn:microsoft.com/office/officeart/2008/layout/LinedList"/>
    <dgm:cxn modelId="{0103BBE6-119B-46F3-86EB-5B07442C26DF}" type="presParOf" srcId="{5CFE8FF2-43F6-4492-89A0-8CC8614AF49B}" destId="{91B4AFBA-222C-49FF-9DCA-63A3DE7908F0}" srcOrd="11" destOrd="0" presId="urn:microsoft.com/office/officeart/2008/layout/LinedList"/>
    <dgm:cxn modelId="{2667B900-2DCD-4B6B-9EAD-FE9C6B1EC272}" type="presParOf" srcId="{91B4AFBA-222C-49FF-9DCA-63A3DE7908F0}" destId="{4A354AFB-994A-486F-946E-F2057E726A51}" srcOrd="0" destOrd="0" presId="urn:microsoft.com/office/officeart/2008/layout/LinedList"/>
    <dgm:cxn modelId="{5DED33BE-19A0-4BA7-8F2B-585EB5094E84}" type="presParOf" srcId="{91B4AFBA-222C-49FF-9DCA-63A3DE7908F0}" destId="{9CD33D9D-B6D9-4A33-AE99-48218A7E4A0E}" srcOrd="1" destOrd="0" presId="urn:microsoft.com/office/officeart/2008/layout/LinedList"/>
    <dgm:cxn modelId="{6AE2727F-77DE-4EE6-AF68-6E3C9F863DE2}" type="presParOf" srcId="{5CFE8FF2-43F6-4492-89A0-8CC8614AF49B}" destId="{9D2AAE23-158E-4C84-A93F-6934691B9DD2}" srcOrd="12" destOrd="0" presId="urn:microsoft.com/office/officeart/2008/layout/LinedList"/>
    <dgm:cxn modelId="{2CB1D49E-9724-45FC-8033-ADA83030D1BA}" type="presParOf" srcId="{5CFE8FF2-43F6-4492-89A0-8CC8614AF49B}" destId="{CC0E06F8-AD32-4DD2-A153-11E13111F73C}" srcOrd="13" destOrd="0" presId="urn:microsoft.com/office/officeart/2008/layout/LinedList"/>
    <dgm:cxn modelId="{A00028A3-DFC1-450E-A4AE-04E72D79B980}" type="presParOf" srcId="{CC0E06F8-AD32-4DD2-A153-11E13111F73C}" destId="{A1CAE7B7-F857-481D-9DE9-091031765D45}" srcOrd="0" destOrd="0" presId="urn:microsoft.com/office/officeart/2008/layout/LinedList"/>
    <dgm:cxn modelId="{E97E0C9A-B385-42BB-BC01-ADB0F7CA547F}" type="presParOf" srcId="{CC0E06F8-AD32-4DD2-A153-11E13111F73C}" destId="{D5486148-2934-4C88-ABC3-210F19A1CF81}" srcOrd="1" destOrd="0" presId="urn:microsoft.com/office/officeart/2008/layout/LinedList"/>
    <dgm:cxn modelId="{7183BDF7-ED6C-4683-A812-59019FB08973}" type="presParOf" srcId="{5CFE8FF2-43F6-4492-89A0-8CC8614AF49B}" destId="{0A2D10FA-DBED-466C-B965-44EBA6F655C0}" srcOrd="14" destOrd="0" presId="urn:microsoft.com/office/officeart/2008/layout/LinedList"/>
    <dgm:cxn modelId="{F3B860A1-C709-4B7B-8E29-EA6F9F64ECB9}" type="presParOf" srcId="{5CFE8FF2-43F6-4492-89A0-8CC8614AF49B}" destId="{DAA62CC2-0ECE-4B54-9394-DDAC0DDDC51F}" srcOrd="15" destOrd="0" presId="urn:microsoft.com/office/officeart/2008/layout/LinedList"/>
    <dgm:cxn modelId="{1F7BE3E1-BBB3-4555-9B16-8E6A5A1C7141}" type="presParOf" srcId="{DAA62CC2-0ECE-4B54-9394-DDAC0DDDC51F}" destId="{9D59CE76-1583-4ACA-97DF-D5BAA894FD8A}" srcOrd="0" destOrd="0" presId="urn:microsoft.com/office/officeart/2008/layout/LinedList"/>
    <dgm:cxn modelId="{27749D64-3B85-4AD4-99CE-011335503CE9}" type="presParOf" srcId="{DAA62CC2-0ECE-4B54-9394-DDAC0DDDC51F}" destId="{537DEBF7-2FD7-4C9C-A8E4-1DC562F4BC5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9CACA-7F98-4CED-A220-31ED864E0501}">
      <dsp:nvSpPr>
        <dsp:cNvPr id="0" name=""/>
        <dsp:cNvSpPr/>
      </dsp:nvSpPr>
      <dsp:spPr>
        <a:xfrm>
          <a:off x="0" y="139780"/>
          <a:ext cx="2866641" cy="3463200"/>
        </a:xfrm>
        <a:prstGeom prst="round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One of the most powerful happiness techniques </a:t>
          </a:r>
        </a:p>
      </dsp:txBody>
      <dsp:txXfrm>
        <a:off x="139938" y="279718"/>
        <a:ext cx="2586765" cy="3183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86B26-38AA-43E2-AE2F-4AE059889146}">
      <dsp:nvSpPr>
        <dsp:cNvPr id="0" name=""/>
        <dsp:cNvSpPr/>
      </dsp:nvSpPr>
      <dsp:spPr>
        <a:xfrm>
          <a:off x="0" y="0"/>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8822-DFC8-4208-B5E0-FE64838EC6CB}">
      <dsp:nvSpPr>
        <dsp:cNvPr id="0" name=""/>
        <dsp:cNvSpPr/>
      </dsp:nvSpPr>
      <dsp:spPr>
        <a:xfrm>
          <a:off x="0" y="0"/>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Savoring positive life experiences</a:t>
          </a:r>
        </a:p>
      </dsp:txBody>
      <dsp:txXfrm>
        <a:off x="0" y="0"/>
        <a:ext cx="4869656" cy="801088"/>
      </dsp:txXfrm>
    </dsp:sp>
    <dsp:sp modelId="{0184D94D-C09F-40AA-A8EA-920218941DA6}">
      <dsp:nvSpPr>
        <dsp:cNvPr id="0" name=""/>
        <dsp:cNvSpPr/>
      </dsp:nvSpPr>
      <dsp:spPr>
        <a:xfrm>
          <a:off x="0" y="801089"/>
          <a:ext cx="4869656"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45493-1526-4BCD-87FF-645A7CAE8FD6}">
      <dsp:nvSpPr>
        <dsp:cNvPr id="0" name=""/>
        <dsp:cNvSpPr/>
      </dsp:nvSpPr>
      <dsp:spPr>
        <a:xfrm>
          <a:off x="0" y="801088"/>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Increasing self-esteem</a:t>
          </a:r>
        </a:p>
      </dsp:txBody>
      <dsp:txXfrm>
        <a:off x="0" y="801088"/>
        <a:ext cx="4869656" cy="801088"/>
      </dsp:txXfrm>
    </dsp:sp>
    <dsp:sp modelId="{F37041A2-9377-4572-BB61-7FA51F768A67}">
      <dsp:nvSpPr>
        <dsp:cNvPr id="0" name=""/>
        <dsp:cNvSpPr/>
      </dsp:nvSpPr>
      <dsp:spPr>
        <a:xfrm>
          <a:off x="0" y="1602178"/>
          <a:ext cx="4869656"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8092B-6A72-40DB-A9BF-870E3788ABE0}">
      <dsp:nvSpPr>
        <dsp:cNvPr id="0" name=""/>
        <dsp:cNvSpPr/>
      </dsp:nvSpPr>
      <dsp:spPr>
        <a:xfrm>
          <a:off x="0" y="1602177"/>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Coping with stress and trauma</a:t>
          </a:r>
        </a:p>
      </dsp:txBody>
      <dsp:txXfrm>
        <a:off x="0" y="1602177"/>
        <a:ext cx="4869656" cy="801088"/>
      </dsp:txXfrm>
    </dsp:sp>
    <dsp:sp modelId="{68231B18-AEFB-415C-B8CE-4F1D0231121F}">
      <dsp:nvSpPr>
        <dsp:cNvPr id="0" name=""/>
        <dsp:cNvSpPr/>
      </dsp:nvSpPr>
      <dsp:spPr>
        <a:xfrm>
          <a:off x="0" y="2403266"/>
          <a:ext cx="4869656"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4D55C-3EB3-4605-97B1-F7F94608245D}">
      <dsp:nvSpPr>
        <dsp:cNvPr id="0" name=""/>
        <dsp:cNvSpPr/>
      </dsp:nvSpPr>
      <dsp:spPr>
        <a:xfrm>
          <a:off x="0" y="2451092"/>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Encouraging moral behavior</a:t>
          </a:r>
        </a:p>
        <a:p>
          <a:pPr marL="0" lvl="0" indent="0" algn="l" defTabSz="889000">
            <a:lnSpc>
              <a:spcPct val="90000"/>
            </a:lnSpc>
            <a:spcBef>
              <a:spcPct val="0"/>
            </a:spcBef>
            <a:spcAft>
              <a:spcPct val="35000"/>
            </a:spcAft>
            <a:buNone/>
          </a:pPr>
          <a:r>
            <a:rPr lang="en-US" sz="2000" kern="1200" dirty="0"/>
            <a:t>You are more likely to help others</a:t>
          </a:r>
        </a:p>
      </dsp:txBody>
      <dsp:txXfrm>
        <a:off x="0" y="2451092"/>
        <a:ext cx="4869656" cy="801088"/>
      </dsp:txXfrm>
    </dsp:sp>
    <dsp:sp modelId="{7E35EF5D-049A-45AA-BAA5-8867138C66A1}">
      <dsp:nvSpPr>
        <dsp:cNvPr id="0" name=""/>
        <dsp:cNvSpPr/>
      </dsp:nvSpPr>
      <dsp:spPr>
        <a:xfrm>
          <a:off x="0" y="3204356"/>
          <a:ext cx="4869656"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2AA944-8478-4A78-A94E-A2F9F7D89414}">
      <dsp:nvSpPr>
        <dsp:cNvPr id="0" name=""/>
        <dsp:cNvSpPr/>
      </dsp:nvSpPr>
      <dsp:spPr>
        <a:xfrm>
          <a:off x="0" y="3168355"/>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Building social bonds</a:t>
          </a:r>
        </a:p>
      </dsp:txBody>
      <dsp:txXfrm>
        <a:off x="0" y="3168355"/>
        <a:ext cx="4869656" cy="801088"/>
      </dsp:txXfrm>
    </dsp:sp>
    <dsp:sp modelId="{A9AA4767-4867-4491-8F58-4177AF10138F}">
      <dsp:nvSpPr>
        <dsp:cNvPr id="0" name=""/>
        <dsp:cNvSpPr/>
      </dsp:nvSpPr>
      <dsp:spPr>
        <a:xfrm>
          <a:off x="0" y="4005444"/>
          <a:ext cx="4869656"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54AFB-994A-486F-946E-F2057E726A51}">
      <dsp:nvSpPr>
        <dsp:cNvPr id="0" name=""/>
        <dsp:cNvSpPr/>
      </dsp:nvSpPr>
      <dsp:spPr>
        <a:xfrm>
          <a:off x="0" y="4005445"/>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Diminishing negative emotions</a:t>
          </a:r>
        </a:p>
        <a:p>
          <a:pPr marL="0" lvl="0" indent="0" algn="l" defTabSz="889000">
            <a:lnSpc>
              <a:spcPct val="90000"/>
            </a:lnSpc>
            <a:spcBef>
              <a:spcPct val="0"/>
            </a:spcBef>
            <a:spcAft>
              <a:spcPct val="35000"/>
            </a:spcAft>
            <a:buNone/>
          </a:pPr>
          <a:r>
            <a:rPr lang="en-US" sz="2000" kern="1200" dirty="0"/>
            <a:t>such as anger, bitterness, and greed</a:t>
          </a:r>
        </a:p>
      </dsp:txBody>
      <dsp:txXfrm>
        <a:off x="0" y="4005445"/>
        <a:ext cx="4869656" cy="801088"/>
      </dsp:txXfrm>
    </dsp:sp>
    <dsp:sp modelId="{9D2AAE23-158E-4C84-A93F-6934691B9DD2}">
      <dsp:nvSpPr>
        <dsp:cNvPr id="0" name=""/>
        <dsp:cNvSpPr/>
      </dsp:nvSpPr>
      <dsp:spPr>
        <a:xfrm>
          <a:off x="0" y="4806533"/>
          <a:ext cx="4869656"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AE7B7-F857-481D-9DE9-091031765D45}">
      <dsp:nvSpPr>
        <dsp:cNvPr id="0" name=""/>
        <dsp:cNvSpPr/>
      </dsp:nvSpPr>
      <dsp:spPr>
        <a:xfrm>
          <a:off x="0" y="4806533"/>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Appreciating what you have</a:t>
          </a:r>
        </a:p>
      </dsp:txBody>
      <dsp:txXfrm>
        <a:off x="0" y="4806533"/>
        <a:ext cx="4869656" cy="801088"/>
      </dsp:txXfrm>
    </dsp:sp>
    <dsp:sp modelId="{0A2D10FA-DBED-466C-B965-44EBA6F655C0}">
      <dsp:nvSpPr>
        <dsp:cNvPr id="0" name=""/>
        <dsp:cNvSpPr/>
      </dsp:nvSpPr>
      <dsp:spPr>
        <a:xfrm>
          <a:off x="0" y="5607623"/>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9CE76-1583-4ACA-97DF-D5BAA894FD8A}">
      <dsp:nvSpPr>
        <dsp:cNvPr id="0" name=""/>
        <dsp:cNvSpPr/>
      </dsp:nvSpPr>
      <dsp:spPr>
        <a:xfrm>
          <a:off x="0" y="5607622"/>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Avoiding hedonistic adaptation.</a:t>
          </a:r>
        </a:p>
      </dsp:txBody>
      <dsp:txXfrm>
        <a:off x="0" y="5607622"/>
        <a:ext cx="4869656" cy="8010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86638-3716-4F4A-8C14-C690BED52459}" type="datetimeFigureOut">
              <a:rPr lang="en-US" smtClean="0"/>
              <a:t>8/16/2023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0852B-25F5-463B-A80C-258870D8AB7C}" type="slidenum">
              <a:rPr lang="en-US" smtClean="0"/>
              <a:t>‹#›</a:t>
            </a:fld>
            <a:endParaRPr lang="en-US"/>
          </a:p>
        </p:txBody>
      </p:sp>
    </p:spTree>
    <p:extLst>
      <p:ext uri="{BB962C8B-B14F-4D97-AF65-F5344CB8AC3E}">
        <p14:creationId xmlns:p14="http://schemas.microsoft.com/office/powerpoint/2010/main" val="175858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The first activity is expressing gratitude. It is one of the most powerful happiness techniques.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26</a:t>
            </a:fld>
            <a:endParaRPr lang="ru-RU"/>
          </a:p>
        </p:txBody>
      </p:sp>
    </p:spTree>
    <p:extLst>
      <p:ext uri="{BB962C8B-B14F-4D97-AF65-F5344CB8AC3E}">
        <p14:creationId xmlns:p14="http://schemas.microsoft.com/office/powerpoint/2010/main" val="339415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Read slide and provide examples.</a:t>
            </a:r>
          </a:p>
          <a:p>
            <a:endParaRPr lang="en-US" dirty="0"/>
          </a:p>
          <a:p>
            <a:r>
              <a:rPr lang="en-US" dirty="0"/>
              <a:t>Marsha</a:t>
            </a:r>
          </a:p>
          <a:p>
            <a:r>
              <a:rPr lang="en-US" dirty="0"/>
              <a:t>Friends and museum</a:t>
            </a:r>
          </a:p>
          <a:p>
            <a:endParaRPr lang="en-US" dirty="0"/>
          </a:p>
          <a:p>
            <a:r>
              <a:rPr lang="en-US" dirty="0"/>
              <a:t>Seth add an example</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37</a:t>
            </a:fld>
            <a:endParaRPr lang="ru-RU"/>
          </a:p>
        </p:txBody>
      </p:sp>
    </p:spTree>
    <p:extLst>
      <p:ext uri="{BB962C8B-B14F-4D97-AF65-F5344CB8AC3E}">
        <p14:creationId xmlns:p14="http://schemas.microsoft.com/office/powerpoint/2010/main" val="324579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a:p>
            <a:endParaRPr lang="en-US" dirty="0"/>
          </a:p>
          <a:p>
            <a:r>
              <a:rPr lang="en-US" dirty="0"/>
              <a:t>(Examples next page)</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38</a:t>
            </a:fld>
            <a:endParaRPr lang="ru-RU"/>
          </a:p>
        </p:txBody>
      </p:sp>
    </p:spTree>
    <p:extLst>
      <p:ext uri="{BB962C8B-B14F-4D97-AF65-F5344CB8AC3E}">
        <p14:creationId xmlns:p14="http://schemas.microsoft.com/office/powerpoint/2010/main" val="4110747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This is my personal favorite idea. Examples of how I use it each day.</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39</a:t>
            </a:fld>
            <a:endParaRPr lang="ru-RU"/>
          </a:p>
        </p:txBody>
      </p:sp>
    </p:spTree>
    <p:extLst>
      <p:ext uri="{BB962C8B-B14F-4D97-AF65-F5344CB8AC3E}">
        <p14:creationId xmlns:p14="http://schemas.microsoft.com/office/powerpoint/2010/main" val="416423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2737BD07-D643-4CCB-B12E-061C2143AC1F}" type="slidenum">
              <a:rPr lang="ru-RU" smtClean="0"/>
              <a:pPr/>
              <a:t>42</a:t>
            </a:fld>
            <a:endParaRPr lang="ru-RU"/>
          </a:p>
        </p:txBody>
      </p:sp>
    </p:spTree>
    <p:extLst>
      <p:ext uri="{BB962C8B-B14F-4D97-AF65-F5344CB8AC3E}">
        <p14:creationId xmlns:p14="http://schemas.microsoft.com/office/powerpoint/2010/main" val="270588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 </a:t>
            </a:r>
          </a:p>
          <a:p>
            <a:endParaRPr lang="en-US" dirty="0"/>
          </a:p>
          <a:p>
            <a:r>
              <a:rPr lang="en-US" dirty="0"/>
              <a:t>Read Slide</a:t>
            </a:r>
          </a:p>
          <a:p>
            <a:endParaRPr lang="en-US" dirty="0"/>
          </a:p>
          <a:p>
            <a:r>
              <a:rPr lang="en-US" dirty="0"/>
              <a:t>Marsha and Seth</a:t>
            </a:r>
          </a:p>
          <a:p>
            <a:r>
              <a:rPr lang="en-US" dirty="0"/>
              <a:t>Provide examples</a:t>
            </a:r>
          </a:p>
          <a:p>
            <a:endParaRPr lang="en-US" dirty="0"/>
          </a:p>
          <a:p>
            <a:r>
              <a:rPr lang="en-US" dirty="0"/>
              <a:t>Ask for audience participation in brainstorming if time. </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45</a:t>
            </a:fld>
            <a:endParaRPr lang="ru-RU"/>
          </a:p>
        </p:txBody>
      </p:sp>
    </p:spTree>
    <p:extLst>
      <p:ext uri="{BB962C8B-B14F-4D97-AF65-F5344CB8AC3E}">
        <p14:creationId xmlns:p14="http://schemas.microsoft.com/office/powerpoint/2010/main" val="92458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a:p>
            <a:endParaRPr lang="en-US" dirty="0"/>
          </a:p>
          <a:p>
            <a:r>
              <a:rPr lang="en-US" dirty="0"/>
              <a:t>Provide examples of goals. Marsha add goals.</a:t>
            </a:r>
          </a:p>
        </p:txBody>
      </p:sp>
      <p:sp>
        <p:nvSpPr>
          <p:cNvPr id="4" name="Slide Number Placeholder 3"/>
          <p:cNvSpPr>
            <a:spLocks noGrp="1"/>
          </p:cNvSpPr>
          <p:nvPr>
            <p:ph type="sldNum" sz="quarter" idx="5"/>
          </p:nvPr>
        </p:nvSpPr>
        <p:spPr/>
        <p:txBody>
          <a:bodyPr/>
          <a:lstStyle/>
          <a:p>
            <a:fld id="{2737BD07-D643-4CCB-B12E-061C2143AC1F}" type="slidenum">
              <a:rPr lang="ru-RU" smtClean="0"/>
              <a:pPr/>
              <a:t>46</a:t>
            </a:fld>
            <a:endParaRPr lang="ru-RU"/>
          </a:p>
        </p:txBody>
      </p:sp>
    </p:spTree>
    <p:extLst>
      <p:ext uri="{BB962C8B-B14F-4D97-AF65-F5344CB8AC3E}">
        <p14:creationId xmlns:p14="http://schemas.microsoft.com/office/powerpoint/2010/main" val="159567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Introduce exercise.</a:t>
            </a:r>
          </a:p>
          <a:p>
            <a:endParaRPr lang="en-US" dirty="0"/>
          </a:p>
          <a:p>
            <a:r>
              <a:rPr lang="en-US" dirty="0"/>
              <a:t>While group participants are thinking:</a:t>
            </a:r>
          </a:p>
          <a:p>
            <a:endParaRPr lang="en-US" dirty="0"/>
          </a:p>
          <a:p>
            <a:r>
              <a:rPr lang="en-US" dirty="0"/>
              <a:t>Seth, what are some of your intention statements?</a:t>
            </a:r>
          </a:p>
          <a:p>
            <a:endParaRPr lang="en-US" dirty="0"/>
          </a:p>
          <a:p>
            <a:r>
              <a:rPr lang="en-US" dirty="0"/>
              <a:t>Marsha share intention statements also. </a:t>
            </a:r>
          </a:p>
          <a:p>
            <a:endParaRPr lang="en-US" dirty="0"/>
          </a:p>
          <a:p>
            <a:r>
              <a:rPr lang="en-US" dirty="0"/>
              <a:t>I intend to savor life’s joys at the end of each day.</a:t>
            </a:r>
          </a:p>
          <a:p>
            <a:r>
              <a:rPr lang="en-US" dirty="0"/>
              <a:t>I intend to take care of my body by learning more about nutrition.</a:t>
            </a:r>
          </a:p>
          <a:p>
            <a:r>
              <a:rPr lang="en-US" dirty="0"/>
              <a:t>I intend to increase flow activities. </a:t>
            </a:r>
          </a:p>
        </p:txBody>
      </p:sp>
      <p:sp>
        <p:nvSpPr>
          <p:cNvPr id="4" name="Slide Number Placeholder 3"/>
          <p:cNvSpPr>
            <a:spLocks noGrp="1"/>
          </p:cNvSpPr>
          <p:nvPr>
            <p:ph type="sldNum" sz="quarter" idx="5"/>
          </p:nvPr>
        </p:nvSpPr>
        <p:spPr/>
        <p:txBody>
          <a:bodyPr/>
          <a:lstStyle/>
          <a:p>
            <a:fld id="{2737BD07-D643-4CCB-B12E-061C2143AC1F}" type="slidenum">
              <a:rPr lang="ru-RU" smtClean="0"/>
              <a:pPr/>
              <a:t>48</a:t>
            </a:fld>
            <a:endParaRPr lang="ru-RU"/>
          </a:p>
        </p:txBody>
      </p:sp>
    </p:spTree>
    <p:extLst>
      <p:ext uri="{BB962C8B-B14F-4D97-AF65-F5344CB8AC3E}">
        <p14:creationId xmlns:p14="http://schemas.microsoft.com/office/powerpoint/2010/main" val="286968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Why is gratitude important?</a:t>
            </a:r>
          </a:p>
          <a:p>
            <a:endParaRPr lang="en-US" dirty="0"/>
          </a:p>
          <a:p>
            <a:r>
              <a:rPr lang="en-US" dirty="0"/>
              <a:t>Alternate reading boxes. Begin with Marsha. </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27</a:t>
            </a:fld>
            <a:endParaRPr lang="ru-RU"/>
          </a:p>
        </p:txBody>
      </p:sp>
    </p:spTree>
    <p:extLst>
      <p:ext uri="{BB962C8B-B14F-4D97-AF65-F5344CB8AC3E}">
        <p14:creationId xmlns:p14="http://schemas.microsoft.com/office/powerpoint/2010/main" val="256907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Lead group in exercise</a:t>
            </a:r>
          </a:p>
          <a:p>
            <a:endParaRPr lang="en-US" dirty="0"/>
          </a:p>
          <a:p>
            <a:r>
              <a:rPr lang="en-US" dirty="0"/>
              <a:t>While participants are thinking, Marsha and Seth provide examples of being grateful for what we have in life.</a:t>
            </a:r>
          </a:p>
          <a:p>
            <a:endParaRPr lang="en-US" dirty="0"/>
          </a:p>
          <a:p>
            <a:r>
              <a:rPr lang="en-US" dirty="0"/>
              <a:t>Marsha:</a:t>
            </a:r>
          </a:p>
          <a:p>
            <a:r>
              <a:rPr lang="en-US" dirty="0"/>
              <a:t>I am grateful for my good health and my family.</a:t>
            </a:r>
          </a:p>
          <a:p>
            <a:endParaRPr lang="en-US" dirty="0"/>
          </a:p>
          <a:p>
            <a:r>
              <a:rPr lang="en-US" dirty="0"/>
              <a:t>Seth?</a:t>
            </a:r>
          </a:p>
        </p:txBody>
      </p:sp>
      <p:sp>
        <p:nvSpPr>
          <p:cNvPr id="4" name="Slide Number Placeholder 3"/>
          <p:cNvSpPr>
            <a:spLocks noGrp="1"/>
          </p:cNvSpPr>
          <p:nvPr>
            <p:ph type="sldNum" sz="quarter" idx="5"/>
          </p:nvPr>
        </p:nvSpPr>
        <p:spPr/>
        <p:txBody>
          <a:bodyPr/>
          <a:lstStyle/>
          <a:p>
            <a:fld id="{2737BD07-D643-4CCB-B12E-061C2143AC1F}" type="slidenum">
              <a:rPr lang="ru-RU" smtClean="0"/>
              <a:pPr/>
              <a:t>28</a:t>
            </a:fld>
            <a:endParaRPr lang="ru-RU"/>
          </a:p>
        </p:txBody>
      </p:sp>
    </p:spTree>
    <p:extLst>
      <p:ext uri="{BB962C8B-B14F-4D97-AF65-F5344CB8AC3E}">
        <p14:creationId xmlns:p14="http://schemas.microsoft.com/office/powerpoint/2010/main" val="328854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Another way to increase happiness is to cultivate optimism.</a:t>
            </a:r>
          </a:p>
        </p:txBody>
      </p:sp>
      <p:sp>
        <p:nvSpPr>
          <p:cNvPr id="4" name="Slide Number Placeholder 3"/>
          <p:cNvSpPr>
            <a:spLocks noGrp="1"/>
          </p:cNvSpPr>
          <p:nvPr>
            <p:ph type="sldNum" sz="quarter" idx="5"/>
          </p:nvPr>
        </p:nvSpPr>
        <p:spPr/>
        <p:txBody>
          <a:bodyPr/>
          <a:lstStyle/>
          <a:p>
            <a:fld id="{2737BD07-D643-4CCB-B12E-061C2143AC1F}" type="slidenum">
              <a:rPr lang="ru-RU" smtClean="0"/>
              <a:pPr/>
              <a:t>29</a:t>
            </a:fld>
            <a:endParaRPr lang="ru-RU"/>
          </a:p>
        </p:txBody>
      </p:sp>
    </p:spTree>
    <p:extLst>
      <p:ext uri="{BB962C8B-B14F-4D97-AF65-F5344CB8AC3E}">
        <p14:creationId xmlns:p14="http://schemas.microsoft.com/office/powerpoint/2010/main" val="252306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Here are just a few key ideas from the psychology of mindset:</a:t>
            </a:r>
          </a:p>
          <a:p>
            <a:endParaRPr lang="en-US" dirty="0"/>
          </a:p>
          <a:p>
            <a:r>
              <a:rPr lang="en-US" dirty="0"/>
              <a:t>Negative Thinking: Fixed Mindset</a:t>
            </a:r>
          </a:p>
          <a:p>
            <a:endParaRPr lang="en-US" dirty="0"/>
          </a:p>
          <a:p>
            <a:r>
              <a:rPr lang="en-US" dirty="0"/>
              <a:t>Seth</a:t>
            </a:r>
          </a:p>
          <a:p>
            <a:endParaRPr lang="en-US" dirty="0"/>
          </a:p>
          <a:p>
            <a:r>
              <a:rPr lang="en-US" dirty="0"/>
              <a:t>Positive Thinking: Growth Mindset</a:t>
            </a:r>
          </a:p>
        </p:txBody>
      </p:sp>
      <p:sp>
        <p:nvSpPr>
          <p:cNvPr id="4" name="Slide Number Placeholder 3"/>
          <p:cNvSpPr>
            <a:spLocks noGrp="1"/>
          </p:cNvSpPr>
          <p:nvPr>
            <p:ph type="sldNum" sz="quarter" idx="5"/>
          </p:nvPr>
        </p:nvSpPr>
        <p:spPr/>
        <p:txBody>
          <a:bodyPr/>
          <a:lstStyle/>
          <a:p>
            <a:fld id="{2737BD07-D643-4CCB-B12E-061C2143AC1F}" type="slidenum">
              <a:rPr lang="ru-RU" smtClean="0"/>
              <a:pPr/>
              <a:t>31</a:t>
            </a:fld>
            <a:endParaRPr lang="ru-RU"/>
          </a:p>
        </p:txBody>
      </p:sp>
    </p:spTree>
    <p:extLst>
      <p:ext uri="{BB962C8B-B14F-4D97-AF65-F5344CB8AC3E}">
        <p14:creationId xmlns:p14="http://schemas.microsoft.com/office/powerpoint/2010/main" val="45187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a:p>
            <a:endParaRPr lang="en-US" dirty="0"/>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33</a:t>
            </a:fld>
            <a:endParaRPr lang="ru-RU"/>
          </a:p>
        </p:txBody>
      </p:sp>
    </p:spTree>
    <p:extLst>
      <p:ext uri="{BB962C8B-B14F-4D97-AF65-F5344CB8AC3E}">
        <p14:creationId xmlns:p14="http://schemas.microsoft.com/office/powerpoint/2010/main" val="12433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2737BD07-D643-4CCB-B12E-061C2143AC1F}" type="slidenum">
              <a:rPr lang="ru-RU" smtClean="0"/>
              <a:pPr/>
              <a:t>34</a:t>
            </a:fld>
            <a:endParaRPr lang="ru-RU"/>
          </a:p>
        </p:txBody>
      </p:sp>
    </p:spTree>
    <p:extLst>
      <p:ext uri="{BB962C8B-B14F-4D97-AF65-F5344CB8AC3E}">
        <p14:creationId xmlns:p14="http://schemas.microsoft.com/office/powerpoint/2010/main" val="250526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Another way to increase happiness is through random acts of kindness. Read slide.</a:t>
            </a:r>
          </a:p>
          <a:p>
            <a:endParaRPr lang="en-US" dirty="0"/>
          </a:p>
          <a:p>
            <a:r>
              <a:rPr lang="en-US" dirty="0"/>
              <a:t>(Provide examples on next slide.)</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35</a:t>
            </a:fld>
            <a:endParaRPr lang="ru-RU"/>
          </a:p>
        </p:txBody>
      </p:sp>
    </p:spTree>
    <p:extLst>
      <p:ext uri="{BB962C8B-B14F-4D97-AF65-F5344CB8AC3E}">
        <p14:creationId xmlns:p14="http://schemas.microsoft.com/office/powerpoint/2010/main" val="187181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 and Marsha provide examples while group thinks of examples to possibly add in the chat window. </a:t>
            </a:r>
          </a:p>
          <a:p>
            <a:endParaRPr lang="en-US" dirty="0"/>
          </a:p>
          <a:p>
            <a:r>
              <a:rPr lang="en-US" dirty="0"/>
              <a:t>Marsha</a:t>
            </a:r>
          </a:p>
          <a:p>
            <a:r>
              <a:rPr lang="en-US" dirty="0"/>
              <a:t>Letting a car in the line of traffic.</a:t>
            </a:r>
          </a:p>
          <a:p>
            <a:r>
              <a:rPr lang="en-US" dirty="0"/>
              <a:t>Pulling weeds in my neighbor’s yard.</a:t>
            </a:r>
          </a:p>
          <a:p>
            <a:endParaRPr lang="en-US" dirty="0"/>
          </a:p>
          <a:p>
            <a:r>
              <a:rPr lang="en-US" dirty="0"/>
              <a:t>Seth?</a:t>
            </a:r>
          </a:p>
          <a:p>
            <a:endParaRPr lang="en-US" dirty="0"/>
          </a:p>
          <a:p>
            <a:r>
              <a:rPr lang="en-US" dirty="0"/>
              <a:t>Ask audience for participation.</a:t>
            </a:r>
          </a:p>
        </p:txBody>
      </p:sp>
      <p:sp>
        <p:nvSpPr>
          <p:cNvPr id="4" name="Slide Number Placeholder 3"/>
          <p:cNvSpPr>
            <a:spLocks noGrp="1"/>
          </p:cNvSpPr>
          <p:nvPr>
            <p:ph type="sldNum" sz="quarter" idx="5"/>
          </p:nvPr>
        </p:nvSpPr>
        <p:spPr/>
        <p:txBody>
          <a:bodyPr/>
          <a:lstStyle/>
          <a:p>
            <a:fld id="{2737BD07-D643-4CCB-B12E-061C2143AC1F}" type="slidenum">
              <a:rPr lang="ru-RU" smtClean="0"/>
              <a:pPr/>
              <a:t>36</a:t>
            </a:fld>
            <a:endParaRPr lang="ru-RU"/>
          </a:p>
        </p:txBody>
      </p:sp>
    </p:spTree>
    <p:extLst>
      <p:ext uri="{BB962C8B-B14F-4D97-AF65-F5344CB8AC3E}">
        <p14:creationId xmlns:p14="http://schemas.microsoft.com/office/powerpoint/2010/main" val="2703565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288" y="333375"/>
            <a:ext cx="6048375" cy="750888"/>
          </a:xfrm>
        </p:spPr>
        <p:txBody>
          <a:bodyPr/>
          <a:lstStyle>
            <a:lvl1pPr>
              <a:defRPr sz="2800" b="1">
                <a:solidFill>
                  <a:schemeClr val="bg1"/>
                </a:solidFill>
              </a:defRPr>
            </a:lvl1pPr>
          </a:lstStyle>
          <a:p>
            <a:r>
              <a:rPr lang="ru-RU"/>
              <a:t>Click to edit Master title style</a:t>
            </a:r>
          </a:p>
        </p:txBody>
      </p:sp>
      <p:sp>
        <p:nvSpPr>
          <p:cNvPr id="5123" name="Rectangle 3"/>
          <p:cNvSpPr>
            <a:spLocks noGrp="1" noChangeArrowheads="1"/>
          </p:cNvSpPr>
          <p:nvPr>
            <p:ph type="subTitle" idx="1"/>
          </p:nvPr>
        </p:nvSpPr>
        <p:spPr>
          <a:xfrm>
            <a:off x="395288" y="1054100"/>
            <a:ext cx="6048375" cy="503238"/>
          </a:xfrm>
        </p:spPr>
        <p:txBody>
          <a:bodyPr/>
          <a:lstStyle>
            <a:lvl1pPr marL="0" indent="0">
              <a:buFontTx/>
              <a:buNone/>
              <a:defRPr sz="2400" b="1">
                <a:solidFill>
                  <a:schemeClr val="bg1"/>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19925" y="333375"/>
            <a:ext cx="1800225" cy="61912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619250" y="333375"/>
            <a:ext cx="5248275" cy="61912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023677CC-5F5F-4B5B-B56B-42905A8F6596}" type="slidenum">
              <a:rPr lang="ru-RU"/>
              <a:pPr/>
              <a:t>‹#›</a:t>
            </a:fld>
            <a:endParaRPr lang="ru-RU"/>
          </a:p>
        </p:txBody>
      </p:sp>
    </p:spTree>
    <p:extLst>
      <p:ext uri="{BB962C8B-B14F-4D97-AF65-F5344CB8AC3E}">
        <p14:creationId xmlns:p14="http://schemas.microsoft.com/office/powerpoint/2010/main" val="3097518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934B7541-0501-493A-A66A-ED616F2D461A}" type="slidenum">
              <a:rPr lang="ru-RU"/>
              <a:pPr/>
              <a:t>‹#›</a:t>
            </a:fld>
            <a:endParaRPr lang="ru-RU"/>
          </a:p>
        </p:txBody>
      </p:sp>
    </p:spTree>
    <p:extLst>
      <p:ext uri="{BB962C8B-B14F-4D97-AF65-F5344CB8AC3E}">
        <p14:creationId xmlns:p14="http://schemas.microsoft.com/office/powerpoint/2010/main" val="933480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3D8B924-4321-4E60-B215-CCE481A9FB93}" type="slidenum">
              <a:rPr lang="ru-RU"/>
              <a:pPr/>
              <a:t>‹#›</a:t>
            </a:fld>
            <a:endParaRPr lang="ru-RU"/>
          </a:p>
        </p:txBody>
      </p:sp>
    </p:spTree>
    <p:extLst>
      <p:ext uri="{BB962C8B-B14F-4D97-AF65-F5344CB8AC3E}">
        <p14:creationId xmlns:p14="http://schemas.microsoft.com/office/powerpoint/2010/main" val="2723473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0DA6-4E84-4162-A8E8-F2C91E1ED69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7050C9-8BBF-443F-869C-7DF0A1D8A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5F34FD-74D5-4833-A9F0-2CFF23FB932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885C3F-1F5E-4791-A3FB-EEAB888FD97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9691E-0DB0-47B1-92D5-F21E94F5100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4408D-FB82-4EED-999D-8954090A9F53}"/>
              </a:ext>
            </a:extLst>
          </p:cNvPr>
          <p:cNvSpPr>
            <a:spLocks noGrp="1"/>
          </p:cNvSpPr>
          <p:nvPr>
            <p:ph type="dt" sz="half" idx="10"/>
          </p:nvPr>
        </p:nvSpPr>
        <p:spPr/>
        <p:txBody>
          <a:bodyPr/>
          <a:lstStyle/>
          <a:p>
            <a:endParaRPr lang="ru-RU"/>
          </a:p>
        </p:txBody>
      </p:sp>
      <p:sp>
        <p:nvSpPr>
          <p:cNvPr id="8" name="Footer Placeholder 7">
            <a:extLst>
              <a:ext uri="{FF2B5EF4-FFF2-40B4-BE49-F238E27FC236}">
                <a16:creationId xmlns:a16="http://schemas.microsoft.com/office/drawing/2014/main" id="{41EAC876-B5B0-47F1-8814-AB69F46F4AD6}"/>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12573CAC-93F0-486E-8A51-BFB8AE9DFB8B}"/>
              </a:ext>
            </a:extLst>
          </p:cNvPr>
          <p:cNvSpPr>
            <a:spLocks noGrp="1"/>
          </p:cNvSpPr>
          <p:nvPr>
            <p:ph type="sldNum" sz="quarter" idx="12"/>
          </p:nvPr>
        </p:nvSpPr>
        <p:spPr/>
        <p:txBody>
          <a:bodyPr/>
          <a:lstStyle/>
          <a:p>
            <a:fld id="{023677CC-5F5F-4B5B-B56B-42905A8F6596}" type="slidenum">
              <a:rPr lang="ru-RU" smtClean="0"/>
              <a:pPr/>
              <a:t>‹#›</a:t>
            </a:fld>
            <a:endParaRPr lang="ru-RU"/>
          </a:p>
        </p:txBody>
      </p:sp>
    </p:spTree>
    <p:extLst>
      <p:ext uri="{BB962C8B-B14F-4D97-AF65-F5344CB8AC3E}">
        <p14:creationId xmlns:p14="http://schemas.microsoft.com/office/powerpoint/2010/main" val="2319299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B35E-DE8F-4FE7-93AB-AF0C0F8521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C371BC-B9FB-41D8-8EA6-45724C58CA0F}"/>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6A316BC4-4E4E-42CD-AAA8-F0E3F5A43D6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A69007FA-8015-41E2-9CB6-8550DCE51F5B}"/>
              </a:ext>
            </a:extLst>
          </p:cNvPr>
          <p:cNvSpPr>
            <a:spLocks noGrp="1"/>
          </p:cNvSpPr>
          <p:nvPr>
            <p:ph type="sldNum" sz="quarter" idx="12"/>
          </p:nvPr>
        </p:nvSpPr>
        <p:spPr/>
        <p:txBody>
          <a:bodyPr/>
          <a:lstStyle/>
          <a:p>
            <a:fld id="{934B7541-0501-493A-A66A-ED616F2D461A}" type="slidenum">
              <a:rPr lang="ru-RU" smtClean="0"/>
              <a:pPr/>
              <a:t>‹#›</a:t>
            </a:fld>
            <a:endParaRPr lang="ru-RU"/>
          </a:p>
        </p:txBody>
      </p:sp>
    </p:spTree>
    <p:extLst>
      <p:ext uri="{BB962C8B-B14F-4D97-AF65-F5344CB8AC3E}">
        <p14:creationId xmlns:p14="http://schemas.microsoft.com/office/powerpoint/2010/main" val="3616710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09EA-E388-4D48-B1A5-CC1A42EFA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05434-C4CE-4FA0-8773-376D851BB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1CC10-22E0-426C-9272-82038E18F39F}"/>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F9291861-6A87-4E34-BC3E-F8A4E3120F9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97BF1257-4C20-4DC2-8EDF-F94178A86771}"/>
              </a:ext>
            </a:extLst>
          </p:cNvPr>
          <p:cNvSpPr>
            <a:spLocks noGrp="1"/>
          </p:cNvSpPr>
          <p:nvPr>
            <p:ph type="sldNum" sz="quarter" idx="12"/>
          </p:nvPr>
        </p:nvSpPr>
        <p:spPr/>
        <p:txBody>
          <a:bodyPr/>
          <a:lstStyle/>
          <a:p>
            <a:fld id="{23D8B924-4321-4E60-B215-CCE481A9FB93}" type="slidenum">
              <a:rPr lang="ru-RU" smtClean="0"/>
              <a:pPr/>
              <a:t>‹#›</a:t>
            </a:fld>
            <a:endParaRPr lang="ru-RU"/>
          </a:p>
        </p:txBody>
      </p:sp>
    </p:spTree>
    <p:extLst>
      <p:ext uri="{BB962C8B-B14F-4D97-AF65-F5344CB8AC3E}">
        <p14:creationId xmlns:p14="http://schemas.microsoft.com/office/powerpoint/2010/main" val="301468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619250" y="1268413"/>
            <a:ext cx="35242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295900" y="1268413"/>
            <a:ext cx="35242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333375"/>
            <a:ext cx="6335712"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1619250" y="1268413"/>
            <a:ext cx="7200900" cy="5256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5DAC15DE-E3AC-4B1A-B97B-35A85B97E49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2" r:id="rId3"/>
  </p:sldLayoutIdLst>
  <p:txStyles>
    <p:titleStyle>
      <a:lvl1pPr algn="l" rtl="0" fontAlgn="base">
        <a:spcBef>
          <a:spcPct val="0"/>
        </a:spcBef>
        <a:spcAft>
          <a:spcPct val="0"/>
        </a:spcAft>
        <a:defRPr sz="3600">
          <a:solidFill>
            <a:srgbClr val="666666"/>
          </a:solidFill>
          <a:latin typeface="+mj-lt"/>
          <a:ea typeface="+mj-ea"/>
          <a:cs typeface="+mj-cs"/>
        </a:defRPr>
      </a:lvl1pPr>
      <a:lvl2pPr algn="l" rtl="0" fontAlgn="base">
        <a:spcBef>
          <a:spcPct val="0"/>
        </a:spcBef>
        <a:spcAft>
          <a:spcPct val="0"/>
        </a:spcAft>
        <a:defRPr sz="3600">
          <a:solidFill>
            <a:srgbClr val="666666"/>
          </a:solidFill>
          <a:latin typeface="Futura LT Book" pitchFamily="2" charset="0"/>
        </a:defRPr>
      </a:lvl2pPr>
      <a:lvl3pPr algn="l" rtl="0" fontAlgn="base">
        <a:spcBef>
          <a:spcPct val="0"/>
        </a:spcBef>
        <a:spcAft>
          <a:spcPct val="0"/>
        </a:spcAft>
        <a:defRPr sz="3600">
          <a:solidFill>
            <a:srgbClr val="666666"/>
          </a:solidFill>
          <a:latin typeface="Futura LT Book" pitchFamily="2" charset="0"/>
        </a:defRPr>
      </a:lvl3pPr>
      <a:lvl4pPr algn="l" rtl="0" fontAlgn="base">
        <a:spcBef>
          <a:spcPct val="0"/>
        </a:spcBef>
        <a:spcAft>
          <a:spcPct val="0"/>
        </a:spcAft>
        <a:defRPr sz="3600">
          <a:solidFill>
            <a:srgbClr val="666666"/>
          </a:solidFill>
          <a:latin typeface="Futura LT Book" pitchFamily="2" charset="0"/>
        </a:defRPr>
      </a:lvl4pPr>
      <a:lvl5pPr algn="l" rtl="0" fontAlgn="base">
        <a:spcBef>
          <a:spcPct val="0"/>
        </a:spcBef>
        <a:spcAft>
          <a:spcPct val="0"/>
        </a:spcAft>
        <a:defRPr sz="3600">
          <a:solidFill>
            <a:srgbClr val="666666"/>
          </a:solidFill>
          <a:latin typeface="Futura LT Book" pitchFamily="2" charset="0"/>
        </a:defRPr>
      </a:lvl5pPr>
      <a:lvl6pPr marL="457200" algn="l" rtl="0" fontAlgn="base">
        <a:spcBef>
          <a:spcPct val="0"/>
        </a:spcBef>
        <a:spcAft>
          <a:spcPct val="0"/>
        </a:spcAft>
        <a:defRPr sz="3600">
          <a:solidFill>
            <a:srgbClr val="666666"/>
          </a:solidFill>
          <a:latin typeface="Futura LT Book" pitchFamily="2" charset="0"/>
        </a:defRPr>
      </a:lvl6pPr>
      <a:lvl7pPr marL="914400" algn="l" rtl="0" fontAlgn="base">
        <a:spcBef>
          <a:spcPct val="0"/>
        </a:spcBef>
        <a:spcAft>
          <a:spcPct val="0"/>
        </a:spcAft>
        <a:defRPr sz="3600">
          <a:solidFill>
            <a:srgbClr val="666666"/>
          </a:solidFill>
          <a:latin typeface="Futura LT Book" pitchFamily="2" charset="0"/>
        </a:defRPr>
      </a:lvl7pPr>
      <a:lvl8pPr marL="1371600" algn="l" rtl="0" fontAlgn="base">
        <a:spcBef>
          <a:spcPct val="0"/>
        </a:spcBef>
        <a:spcAft>
          <a:spcPct val="0"/>
        </a:spcAft>
        <a:defRPr sz="3600">
          <a:solidFill>
            <a:srgbClr val="666666"/>
          </a:solidFill>
          <a:latin typeface="Futura LT Book" pitchFamily="2" charset="0"/>
        </a:defRPr>
      </a:lvl8pPr>
      <a:lvl9pPr marL="1828800" algn="l" rtl="0" fontAlgn="base">
        <a:spcBef>
          <a:spcPct val="0"/>
        </a:spcBef>
        <a:spcAft>
          <a:spcPct val="0"/>
        </a:spcAft>
        <a:defRPr sz="36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270B40-C3C2-4E45-B23C-A493A3BC52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B0334-3614-4504-B60F-2E70C80822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A6829-7EAB-4909-91E5-C657879C4B1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982EBB-AE11-495C-974B-67C0565B9AC4}" type="datetimeFigureOut">
              <a:rPr lang="en-US" smtClean="0"/>
              <a:t>8/16/2023</a:t>
            </a:fld>
            <a:endParaRPr lang="en-US"/>
          </a:p>
        </p:txBody>
      </p:sp>
      <p:sp>
        <p:nvSpPr>
          <p:cNvPr id="5" name="Footer Placeholder 4">
            <a:extLst>
              <a:ext uri="{FF2B5EF4-FFF2-40B4-BE49-F238E27FC236}">
                <a16:creationId xmlns:a16="http://schemas.microsoft.com/office/drawing/2014/main" id="{2CA76227-C19F-4D67-AD7D-FA89BA39E9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261628-8505-4609-B84D-B2BB3D6F007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539666-4B3D-452F-9D42-44D8447B4E09}" type="slidenum">
              <a:rPr lang="en-US" smtClean="0"/>
              <a:t>‹#›</a:t>
            </a:fld>
            <a:endParaRPr lang="en-US"/>
          </a:p>
        </p:txBody>
      </p:sp>
    </p:spTree>
    <p:extLst>
      <p:ext uri="{BB962C8B-B14F-4D97-AF65-F5344CB8AC3E}">
        <p14:creationId xmlns:p14="http://schemas.microsoft.com/office/powerpoint/2010/main" val="39444267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75"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97818" y="620688"/>
            <a:ext cx="5139357" cy="504825"/>
          </a:xfrm>
          <a:noFill/>
        </p:spPr>
        <p:txBody>
          <a:bodyPr/>
          <a:lstStyle/>
          <a:p>
            <a:r>
              <a:rPr lang="en-US" dirty="0">
                <a:latin typeface="Tahoma" charset="0"/>
              </a:rPr>
              <a:t>Hawaii and Pacific Islands College and Career Success</a:t>
            </a:r>
            <a:endParaRPr lang="uk-UA" dirty="0">
              <a:latin typeface="Tahoma" charset="0"/>
            </a:endParaRPr>
          </a:p>
        </p:txBody>
      </p:sp>
      <p:sp>
        <p:nvSpPr>
          <p:cNvPr id="34819" name="Rectangle 3"/>
          <p:cNvSpPr>
            <a:spLocks noGrp="1" noChangeArrowheads="1"/>
          </p:cNvSpPr>
          <p:nvPr>
            <p:ph type="subTitle" idx="1"/>
          </p:nvPr>
        </p:nvSpPr>
        <p:spPr>
          <a:xfrm>
            <a:off x="485775" y="1700808"/>
            <a:ext cx="4851400" cy="274638"/>
          </a:xfrm>
        </p:spPr>
        <p:txBody>
          <a:bodyPr/>
          <a:lstStyle/>
          <a:p>
            <a:pPr>
              <a:lnSpc>
                <a:spcPct val="90000"/>
              </a:lnSpc>
            </a:pP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851A7-1A8B-4561-B034-79BEC325603F}"/>
              </a:ext>
            </a:extLst>
          </p:cNvPr>
          <p:cNvSpPr>
            <a:spLocks noGrp="1"/>
          </p:cNvSpPr>
          <p:nvPr>
            <p:ph type="title" idx="4294967295"/>
          </p:nvPr>
        </p:nvSpPr>
        <p:spPr bwMode="auto">
          <a:xfrm>
            <a:off x="1943100" y="1579563"/>
            <a:ext cx="7200900" cy="525621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To have aloha is to know how to treat others with love and to show respect. It begins with loving yourself and spreading this love to others.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Hawaiians have aloha for the: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Land: ‘</a:t>
            </a:r>
            <a:r>
              <a:rPr kumimoji="0" lang="en-US" sz="2800" b="0" i="0" u="none" strike="noStrike" kern="0" cap="none" spc="0" normalizeH="0" baseline="0" noProof="0" dirty="0" err="1">
                <a:ln>
                  <a:noFill/>
                </a:ln>
                <a:solidFill>
                  <a:schemeClr val="tx1"/>
                </a:solidFill>
                <a:effectLst/>
                <a:uLnTx/>
                <a:uFillTx/>
                <a:latin typeface="+mn-lt"/>
                <a:ea typeface="+mn-ea"/>
                <a:cs typeface="+mn-cs"/>
              </a:rPr>
              <a:t>aina</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Family: ‘</a:t>
            </a:r>
            <a:r>
              <a:rPr kumimoji="0" lang="en-US" sz="2800" b="0" i="0" u="none" strike="noStrike" kern="0" cap="none" spc="0" normalizeH="0" baseline="0" noProof="0" dirty="0" err="1">
                <a:ln>
                  <a:noFill/>
                </a:ln>
                <a:solidFill>
                  <a:schemeClr val="tx1"/>
                </a:solidFill>
                <a:effectLst/>
                <a:uLnTx/>
                <a:uFillTx/>
                <a:latin typeface="+mn-lt"/>
                <a:ea typeface="+mn-ea"/>
                <a:cs typeface="+mn-cs"/>
              </a:rPr>
              <a:t>ohana</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People: kanaka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Culture: </a:t>
            </a:r>
            <a:r>
              <a:rPr kumimoji="0" lang="en-US" sz="2800" b="0" i="0" u="none" strike="noStrike" kern="0" cap="none" spc="0" normalizeH="0" baseline="0" noProof="0" dirty="0" err="1">
                <a:ln>
                  <a:noFill/>
                </a:ln>
                <a:solidFill>
                  <a:schemeClr val="tx1"/>
                </a:solidFill>
                <a:effectLst/>
                <a:uLnTx/>
                <a:uFillTx/>
                <a:latin typeface="+mn-lt"/>
                <a:ea typeface="+mn-ea"/>
                <a:cs typeface="+mn-cs"/>
              </a:rPr>
              <a:t>mo’omeheu</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2050" name="Picture 2" descr="Image result for image for aloha">
            <a:extLst>
              <a:ext uri="{FF2B5EF4-FFF2-40B4-BE49-F238E27FC236}">
                <a16:creationId xmlns:a16="http://schemas.microsoft.com/office/drawing/2014/main" id="{59FEBA3A-8875-4061-AC80-4F7D57514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7705"/>
            <a:ext cx="3511561" cy="15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70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0532-7352-46FF-AEDD-628994672C7C}"/>
              </a:ext>
            </a:extLst>
          </p:cNvPr>
          <p:cNvSpPr>
            <a:spLocks noGrp="1"/>
          </p:cNvSpPr>
          <p:nvPr>
            <p:ph type="title"/>
          </p:nvPr>
        </p:nvSpPr>
        <p:spPr>
          <a:xfrm>
            <a:off x="251520" y="333375"/>
            <a:ext cx="9073008" cy="508000"/>
          </a:xfrm>
        </p:spPr>
        <p:txBody>
          <a:bodyPr/>
          <a:lstStyle/>
          <a:p>
            <a:r>
              <a:rPr lang="en-US" dirty="0"/>
              <a:t>Revival of Pride in Hawaiian and Pacific Island Culture: The </a:t>
            </a:r>
            <a:r>
              <a:rPr lang="en-US" dirty="0" err="1"/>
              <a:t>Hokule’a</a:t>
            </a:r>
            <a:endParaRPr lang="en-US" dirty="0"/>
          </a:p>
        </p:txBody>
      </p:sp>
      <p:pic>
        <p:nvPicPr>
          <p:cNvPr id="5" name="Picture 4" descr="Image of the modern Hokule'a">
            <a:extLst>
              <a:ext uri="{FF2B5EF4-FFF2-40B4-BE49-F238E27FC236}">
                <a16:creationId xmlns:a16="http://schemas.microsoft.com/office/drawing/2014/main" id="{2504B5A0-C2C3-4412-873B-226BAA60D9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11" y="1208955"/>
            <a:ext cx="8476439" cy="5649045"/>
          </a:xfrm>
          <a:prstGeom prst="rect">
            <a:avLst/>
          </a:prstGeom>
        </p:spPr>
      </p:pic>
    </p:spTree>
    <p:extLst>
      <p:ext uri="{BB962C8B-B14F-4D97-AF65-F5344CB8AC3E}">
        <p14:creationId xmlns:p14="http://schemas.microsoft.com/office/powerpoint/2010/main" val="35971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83FBF-834E-4336-BDC1-62A82B2B4C97}"/>
              </a:ext>
            </a:extLst>
          </p:cNvPr>
          <p:cNvSpPr>
            <a:spLocks noGrp="1"/>
          </p:cNvSpPr>
          <p:nvPr>
            <p:ph type="title"/>
          </p:nvPr>
        </p:nvSpPr>
        <p:spPr/>
        <p:txBody>
          <a:bodyPr/>
          <a:lstStyle/>
          <a:p>
            <a:r>
              <a:rPr lang="en-US" dirty="0"/>
              <a:t>The </a:t>
            </a:r>
            <a:r>
              <a:rPr lang="en-US" dirty="0" err="1"/>
              <a:t>Hokule’a</a:t>
            </a:r>
            <a:endParaRPr lang="en-US" dirty="0"/>
          </a:p>
        </p:txBody>
      </p:sp>
      <p:sp>
        <p:nvSpPr>
          <p:cNvPr id="3" name="Content Placeholder 2">
            <a:extLst>
              <a:ext uri="{FF2B5EF4-FFF2-40B4-BE49-F238E27FC236}">
                <a16:creationId xmlns:a16="http://schemas.microsoft.com/office/drawing/2014/main" id="{3447CCC7-AB58-482A-92CB-9C75248D9525}"/>
              </a:ext>
            </a:extLst>
          </p:cNvPr>
          <p:cNvSpPr>
            <a:spLocks noGrp="1"/>
          </p:cNvSpPr>
          <p:nvPr>
            <p:ph idx="1"/>
          </p:nvPr>
        </p:nvSpPr>
        <p:spPr/>
        <p:txBody>
          <a:bodyPr/>
          <a:lstStyle/>
          <a:p>
            <a:pPr marL="0" indent="0">
              <a:buNone/>
            </a:pPr>
            <a:r>
              <a:rPr lang="en-US" dirty="0"/>
              <a:t>This project is helping students around the world take pride in their culture, inspiring beach clean-ups, school beautification, and discouraging pollution and littering. </a:t>
            </a:r>
          </a:p>
        </p:txBody>
      </p:sp>
      <p:pic>
        <p:nvPicPr>
          <p:cNvPr id="8194" name="Picture 2" descr="The Hokule'a">
            <a:extLst>
              <a:ext uri="{FF2B5EF4-FFF2-40B4-BE49-F238E27FC236}">
                <a16:creationId xmlns:a16="http://schemas.microsoft.com/office/drawing/2014/main" id="{9FC850DD-BE51-4110-BBCF-FC59AE8599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682" y="3325959"/>
            <a:ext cx="4788024" cy="319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60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8182-C05E-4738-AE70-D784D72E4EA7}"/>
              </a:ext>
            </a:extLst>
          </p:cNvPr>
          <p:cNvSpPr>
            <a:spLocks noGrp="1"/>
          </p:cNvSpPr>
          <p:nvPr>
            <p:ph type="title"/>
          </p:nvPr>
        </p:nvSpPr>
        <p:spPr>
          <a:xfrm>
            <a:off x="1620838" y="333374"/>
            <a:ext cx="6335712" cy="863377"/>
          </a:xfrm>
        </p:spPr>
        <p:txBody>
          <a:bodyPr/>
          <a:lstStyle/>
          <a:p>
            <a:r>
              <a:rPr lang="en-US" dirty="0"/>
              <a:t>Appreciating Island Cultures:</a:t>
            </a:r>
            <a:br>
              <a:rPr lang="en-US" dirty="0"/>
            </a:br>
            <a:r>
              <a:rPr lang="en-US" dirty="0"/>
              <a:t>The Story of the </a:t>
            </a:r>
            <a:r>
              <a:rPr lang="en-US" dirty="0" err="1"/>
              <a:t>Kahuli</a:t>
            </a:r>
            <a:r>
              <a:rPr lang="en-US" dirty="0"/>
              <a:t> Shells</a:t>
            </a:r>
          </a:p>
        </p:txBody>
      </p:sp>
      <p:pic>
        <p:nvPicPr>
          <p:cNvPr id="5" name="Picture 4" descr="Photo of a Kahuli Shell">
            <a:extLst>
              <a:ext uri="{FF2B5EF4-FFF2-40B4-BE49-F238E27FC236}">
                <a16:creationId xmlns:a16="http://schemas.microsoft.com/office/drawing/2014/main" id="{1C22CEC1-A284-4376-9728-154AC3481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8035" y="1484784"/>
            <a:ext cx="5941318" cy="3977246"/>
          </a:xfrm>
          <a:prstGeom prst="rect">
            <a:avLst/>
          </a:prstGeom>
        </p:spPr>
      </p:pic>
      <p:sp>
        <p:nvSpPr>
          <p:cNvPr id="6" name="TextBox 5">
            <a:extLst>
              <a:ext uri="{FF2B5EF4-FFF2-40B4-BE49-F238E27FC236}">
                <a16:creationId xmlns:a16="http://schemas.microsoft.com/office/drawing/2014/main" id="{121B3A80-35D5-458A-B1EF-8F43F965FBFC}"/>
              </a:ext>
            </a:extLst>
          </p:cNvPr>
          <p:cNvSpPr txBox="1"/>
          <p:nvPr/>
        </p:nvSpPr>
        <p:spPr>
          <a:xfrm>
            <a:off x="1835696" y="5733256"/>
            <a:ext cx="6624736" cy="461665"/>
          </a:xfrm>
          <a:prstGeom prst="rect">
            <a:avLst/>
          </a:prstGeom>
          <a:noFill/>
        </p:spPr>
        <p:txBody>
          <a:bodyPr wrap="square" rtlCol="0">
            <a:spAutoFit/>
          </a:bodyPr>
          <a:lstStyle/>
          <a:p>
            <a:r>
              <a:rPr lang="en-US" sz="2400" dirty="0"/>
              <a:t>Read the story and discuss in class. </a:t>
            </a:r>
          </a:p>
        </p:txBody>
      </p:sp>
    </p:spTree>
    <p:extLst>
      <p:ext uri="{BB962C8B-B14F-4D97-AF65-F5344CB8AC3E}">
        <p14:creationId xmlns:p14="http://schemas.microsoft.com/office/powerpoint/2010/main" val="34439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6B2A-3F3C-8C46-1F1A-CF5434974648}"/>
              </a:ext>
            </a:extLst>
          </p:cNvPr>
          <p:cNvSpPr>
            <a:spLocks noGrp="1"/>
          </p:cNvSpPr>
          <p:nvPr>
            <p:ph type="title"/>
          </p:nvPr>
        </p:nvSpPr>
        <p:spPr/>
        <p:txBody>
          <a:bodyPr/>
          <a:lstStyle/>
          <a:p>
            <a:r>
              <a:rPr lang="en-US" dirty="0"/>
              <a:t>Cultural Wealth</a:t>
            </a:r>
          </a:p>
        </p:txBody>
      </p:sp>
      <p:sp>
        <p:nvSpPr>
          <p:cNvPr id="3" name="Content Placeholder 2">
            <a:extLst>
              <a:ext uri="{FF2B5EF4-FFF2-40B4-BE49-F238E27FC236}">
                <a16:creationId xmlns:a16="http://schemas.microsoft.com/office/drawing/2014/main" id="{8D40FD8A-7480-D8A4-07D8-1408D9D036B4}"/>
              </a:ext>
            </a:extLst>
          </p:cNvPr>
          <p:cNvSpPr>
            <a:spLocks noGrp="1"/>
          </p:cNvSpPr>
          <p:nvPr>
            <p:ph idx="1"/>
          </p:nvPr>
        </p:nvSpPr>
        <p:spPr/>
        <p:txBody>
          <a:bodyPr/>
          <a:lstStyle/>
          <a:p>
            <a:r>
              <a:rPr lang="en-US" dirty="0"/>
              <a:t>What are some of your personal strengths from your family or community?</a:t>
            </a:r>
          </a:p>
          <a:p>
            <a:pPr marL="0" indent="0">
              <a:buNone/>
            </a:pPr>
            <a:endParaRPr lang="en-US" dirty="0"/>
          </a:p>
          <a:p>
            <a:pPr marL="0" indent="0">
              <a:buNone/>
            </a:pPr>
            <a:r>
              <a:rPr lang="en-US" dirty="0"/>
              <a:t>Write some ideas in the chat window or raise your hand.</a:t>
            </a:r>
          </a:p>
          <a:p>
            <a:pPr marL="0" indent="0">
              <a:buNone/>
            </a:pPr>
            <a:endParaRPr lang="en-US" dirty="0"/>
          </a:p>
        </p:txBody>
      </p:sp>
    </p:spTree>
    <p:extLst>
      <p:ext uri="{BB962C8B-B14F-4D97-AF65-F5344CB8AC3E}">
        <p14:creationId xmlns:p14="http://schemas.microsoft.com/office/powerpoint/2010/main" val="30590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7935-3BAA-471E-B220-0B9BEEC6F31C}"/>
              </a:ext>
            </a:extLst>
          </p:cNvPr>
          <p:cNvSpPr>
            <a:spLocks noGrp="1"/>
          </p:cNvSpPr>
          <p:nvPr>
            <p:ph type="title"/>
          </p:nvPr>
        </p:nvSpPr>
        <p:spPr>
          <a:xfrm>
            <a:off x="1673440" y="2166888"/>
            <a:ext cx="6335712" cy="508000"/>
          </a:xfrm>
        </p:spPr>
        <p:txBody>
          <a:bodyPr/>
          <a:lstStyle/>
          <a:p>
            <a:r>
              <a:rPr lang="en-US" dirty="0"/>
              <a:t>Increase Motivation</a:t>
            </a:r>
            <a:br>
              <a:rPr lang="en-US" dirty="0"/>
            </a:br>
            <a:br>
              <a:rPr lang="en-US" dirty="0"/>
            </a:br>
            <a:r>
              <a:rPr lang="en-US" dirty="0"/>
              <a:t>Help students understand their reason for attending college. What is your reason for attending college?</a:t>
            </a:r>
          </a:p>
        </p:txBody>
      </p:sp>
      <p:sp>
        <p:nvSpPr>
          <p:cNvPr id="3" name="Content Placeholder 2">
            <a:extLst>
              <a:ext uri="{FF2B5EF4-FFF2-40B4-BE49-F238E27FC236}">
                <a16:creationId xmlns:a16="http://schemas.microsoft.com/office/drawing/2014/main" id="{5272BF9A-77BB-4F8A-B39D-71C6BD2FE44C}"/>
              </a:ext>
            </a:extLst>
          </p:cNvPr>
          <p:cNvSpPr>
            <a:spLocks noGrp="1"/>
          </p:cNvSpPr>
          <p:nvPr>
            <p:ph idx="1"/>
          </p:nvPr>
        </p:nvSpPr>
        <p:spPr>
          <a:xfrm>
            <a:off x="1666606" y="4437112"/>
            <a:ext cx="7200900" cy="1944563"/>
          </a:xfrm>
        </p:spPr>
        <p:txBody>
          <a:bodyPr/>
          <a:lstStyle/>
          <a:p>
            <a:pPr marL="0" indent="0">
              <a:buNone/>
            </a:pPr>
            <a:r>
              <a:rPr lang="en-US" dirty="0"/>
              <a:t>Write your answer in the chat window. </a:t>
            </a:r>
          </a:p>
        </p:txBody>
      </p:sp>
    </p:spTree>
    <p:extLst>
      <p:ext uri="{BB962C8B-B14F-4D97-AF65-F5344CB8AC3E}">
        <p14:creationId xmlns:p14="http://schemas.microsoft.com/office/powerpoint/2010/main" val="386386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2453-9B29-46B4-BEA0-25808AE24AB8}"/>
              </a:ext>
            </a:extLst>
          </p:cNvPr>
          <p:cNvSpPr>
            <a:spLocks noGrp="1"/>
          </p:cNvSpPr>
          <p:nvPr>
            <p:ph type="title"/>
          </p:nvPr>
        </p:nvSpPr>
        <p:spPr/>
        <p:txBody>
          <a:bodyPr/>
          <a:lstStyle/>
          <a:p>
            <a:r>
              <a:rPr lang="en-US" dirty="0"/>
              <a:t>Career Emphasis</a:t>
            </a:r>
          </a:p>
        </p:txBody>
      </p:sp>
      <p:sp>
        <p:nvSpPr>
          <p:cNvPr id="3" name="Content Placeholder 2">
            <a:extLst>
              <a:ext uri="{FF2B5EF4-FFF2-40B4-BE49-F238E27FC236}">
                <a16:creationId xmlns:a16="http://schemas.microsoft.com/office/drawing/2014/main" id="{D5EE7C38-3043-43D9-8C14-68D5C71B60DA}"/>
              </a:ext>
            </a:extLst>
          </p:cNvPr>
          <p:cNvSpPr>
            <a:spLocks noGrp="1"/>
          </p:cNvSpPr>
          <p:nvPr>
            <p:ph idx="1"/>
          </p:nvPr>
        </p:nvSpPr>
        <p:spPr/>
        <p:txBody>
          <a:bodyPr/>
          <a:lstStyle/>
          <a:p>
            <a:pPr marL="0" indent="0">
              <a:buClr>
                <a:srgbClr val="C00000"/>
              </a:buClr>
              <a:buNone/>
            </a:pPr>
            <a:r>
              <a:rPr lang="en-US" dirty="0"/>
              <a:t>Career assessments help students to: </a:t>
            </a:r>
          </a:p>
          <a:p>
            <a:pPr>
              <a:buClr>
                <a:srgbClr val="C00000"/>
              </a:buClr>
              <a:buFont typeface="Wingdings" panose="05000000000000000000" pitchFamily="2" charset="2"/>
              <a:buChar char="Ø"/>
            </a:pPr>
            <a:r>
              <a:rPr lang="en-US" dirty="0"/>
              <a:t>Focus on personal strengths</a:t>
            </a:r>
          </a:p>
          <a:p>
            <a:pPr>
              <a:buClr>
                <a:srgbClr val="C00000"/>
              </a:buClr>
              <a:buFont typeface="Wingdings" panose="05000000000000000000" pitchFamily="2" charset="2"/>
              <a:buChar char="Ø"/>
            </a:pPr>
            <a:r>
              <a:rPr lang="en-US" dirty="0"/>
              <a:t>Connect them to a major and career</a:t>
            </a:r>
          </a:p>
          <a:p>
            <a:pPr marL="0" indent="0">
              <a:buNone/>
            </a:pPr>
            <a:endParaRPr lang="en-US" dirty="0"/>
          </a:p>
          <a:p>
            <a:pPr marL="0" indent="0">
              <a:buNone/>
            </a:pPr>
            <a:r>
              <a:rPr lang="en-US" dirty="0"/>
              <a:t>Students are empowered when they have a vision of the future, including their future career. </a:t>
            </a:r>
          </a:p>
          <a:p>
            <a:pPr marL="0" indent="0">
              <a:buNone/>
            </a:pPr>
            <a:r>
              <a:rPr lang="en-US" dirty="0">
                <a:solidFill>
                  <a:srgbClr val="FF0000"/>
                </a:solidFill>
              </a:rPr>
              <a:t>Important:</a:t>
            </a:r>
            <a:r>
              <a:rPr lang="en-US" dirty="0"/>
              <a:t> Each personality type has different strengths. No personality type is better than any other. </a:t>
            </a:r>
          </a:p>
          <a:p>
            <a:pPr marL="0" indent="0">
              <a:buNone/>
            </a:pPr>
            <a:endParaRPr lang="en-US" dirty="0"/>
          </a:p>
        </p:txBody>
      </p:sp>
    </p:spTree>
    <p:extLst>
      <p:ext uri="{BB962C8B-B14F-4D97-AF65-F5344CB8AC3E}">
        <p14:creationId xmlns:p14="http://schemas.microsoft.com/office/powerpoint/2010/main" val="110319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23E0-2347-4969-941C-03B91C381E3C}"/>
              </a:ext>
            </a:extLst>
          </p:cNvPr>
          <p:cNvSpPr>
            <a:spLocks noGrp="1"/>
          </p:cNvSpPr>
          <p:nvPr>
            <p:ph type="title"/>
          </p:nvPr>
        </p:nvSpPr>
        <p:spPr>
          <a:xfrm>
            <a:off x="1589523" y="836712"/>
            <a:ext cx="6335712" cy="508000"/>
          </a:xfrm>
        </p:spPr>
        <p:txBody>
          <a:bodyPr/>
          <a:lstStyle/>
          <a:p>
            <a:r>
              <a:rPr lang="en-US" dirty="0"/>
              <a:t>Positive Psychology Provides the Foundation </a:t>
            </a:r>
          </a:p>
        </p:txBody>
      </p:sp>
      <p:sp>
        <p:nvSpPr>
          <p:cNvPr id="3" name="Content Placeholder 2">
            <a:extLst>
              <a:ext uri="{FF2B5EF4-FFF2-40B4-BE49-F238E27FC236}">
                <a16:creationId xmlns:a16="http://schemas.microsoft.com/office/drawing/2014/main" id="{EDB7CDA0-48F1-434B-AE9F-999EC51A4E40}"/>
              </a:ext>
            </a:extLst>
          </p:cNvPr>
          <p:cNvSpPr>
            <a:spLocks noGrp="1"/>
          </p:cNvSpPr>
          <p:nvPr>
            <p:ph idx="1"/>
          </p:nvPr>
        </p:nvSpPr>
        <p:spPr>
          <a:xfrm>
            <a:off x="1589523" y="2276872"/>
            <a:ext cx="7200900" cy="2880667"/>
          </a:xfrm>
        </p:spPr>
        <p:txBody>
          <a:bodyPr/>
          <a:lstStyle/>
          <a:p>
            <a:r>
              <a:rPr lang="en-US" dirty="0"/>
              <a:t>Interacting with students</a:t>
            </a:r>
          </a:p>
          <a:p>
            <a:r>
              <a:rPr lang="en-US" dirty="0"/>
              <a:t>Providing feedback</a:t>
            </a:r>
          </a:p>
          <a:p>
            <a:r>
              <a:rPr lang="en-US" dirty="0"/>
              <a:t>Helping students understand their personal strengths using the career assessments. </a:t>
            </a:r>
          </a:p>
        </p:txBody>
      </p:sp>
    </p:spTree>
    <p:extLst>
      <p:ext uri="{BB962C8B-B14F-4D97-AF65-F5344CB8AC3E}">
        <p14:creationId xmlns:p14="http://schemas.microsoft.com/office/powerpoint/2010/main" val="1576074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2F39-D133-49E5-8347-B0B96AB39CDA}"/>
              </a:ext>
            </a:extLst>
          </p:cNvPr>
          <p:cNvSpPr>
            <a:spLocks noGrp="1"/>
          </p:cNvSpPr>
          <p:nvPr>
            <p:ph type="title"/>
          </p:nvPr>
        </p:nvSpPr>
        <p:spPr/>
        <p:txBody>
          <a:bodyPr/>
          <a:lstStyle/>
          <a:p>
            <a:r>
              <a:rPr lang="en-US" dirty="0"/>
              <a:t>What is Positive Psychology?</a:t>
            </a:r>
          </a:p>
        </p:txBody>
      </p:sp>
      <p:sp>
        <p:nvSpPr>
          <p:cNvPr id="3" name="Content Placeholder 2">
            <a:extLst>
              <a:ext uri="{FF2B5EF4-FFF2-40B4-BE49-F238E27FC236}">
                <a16:creationId xmlns:a16="http://schemas.microsoft.com/office/drawing/2014/main" id="{3135D04A-62CF-59B2-41F9-82DDA2C9AB3D}"/>
              </a:ext>
            </a:extLst>
          </p:cNvPr>
          <p:cNvSpPr>
            <a:spLocks noGrp="1"/>
          </p:cNvSpPr>
          <p:nvPr>
            <p:ph idx="1"/>
          </p:nvPr>
        </p:nvSpPr>
        <p:spPr/>
        <p:txBody>
          <a:bodyPr/>
          <a:lstStyle/>
          <a:p>
            <a:r>
              <a:rPr lang="en-US" dirty="0"/>
              <a:t>Happiness</a:t>
            </a:r>
          </a:p>
          <a:p>
            <a:r>
              <a:rPr lang="en-US" dirty="0"/>
              <a:t>Well-being</a:t>
            </a:r>
          </a:p>
          <a:p>
            <a:r>
              <a:rPr lang="en-US" dirty="0"/>
              <a:t>Flourishing (or thriving)</a:t>
            </a:r>
          </a:p>
          <a:p>
            <a:r>
              <a:rPr lang="en-US" dirty="0"/>
              <a:t>Personal strengths</a:t>
            </a:r>
          </a:p>
          <a:p>
            <a:r>
              <a:rPr lang="en-US" dirty="0"/>
              <a:t>Finding meaning in life</a:t>
            </a:r>
          </a:p>
          <a:p>
            <a:endParaRPr lang="en-US" dirty="0"/>
          </a:p>
        </p:txBody>
      </p:sp>
    </p:spTree>
    <p:extLst>
      <p:ext uri="{BB962C8B-B14F-4D97-AF65-F5344CB8AC3E}">
        <p14:creationId xmlns:p14="http://schemas.microsoft.com/office/powerpoint/2010/main" val="212340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B0AF543-6B33-480E-B9DC-F9C969BAF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648"/>
            <a:ext cx="9144000" cy="5284640"/>
          </a:xfrm>
          <a:prstGeom prst="rect">
            <a:avLst/>
          </a:prstGeom>
        </p:spPr>
      </p:pic>
      <p:sp>
        <p:nvSpPr>
          <p:cNvPr id="6" name="TextBox 5">
            <a:extLst>
              <a:ext uri="{FF2B5EF4-FFF2-40B4-BE49-F238E27FC236}">
                <a16:creationId xmlns:a16="http://schemas.microsoft.com/office/drawing/2014/main" id="{0C175F1D-A62B-481B-9130-CF3FB7C91207}"/>
              </a:ext>
            </a:extLst>
          </p:cNvPr>
          <p:cNvSpPr txBox="1"/>
          <p:nvPr/>
        </p:nvSpPr>
        <p:spPr>
          <a:xfrm>
            <a:off x="6084168" y="5373216"/>
            <a:ext cx="5112568" cy="369332"/>
          </a:xfrm>
          <a:prstGeom prst="rect">
            <a:avLst/>
          </a:prstGeom>
          <a:noFill/>
        </p:spPr>
        <p:txBody>
          <a:bodyPr wrap="square" rtlCol="0">
            <a:spAutoFit/>
          </a:bodyPr>
          <a:lstStyle/>
          <a:p>
            <a:r>
              <a:rPr lang="en-US" dirty="0"/>
              <a:t>From Dr. </a:t>
            </a:r>
            <a:r>
              <a:rPr lang="en-US" dirty="0" err="1"/>
              <a:t>Shamini</a:t>
            </a:r>
            <a:r>
              <a:rPr lang="en-US" dirty="0"/>
              <a:t> Dias </a:t>
            </a:r>
          </a:p>
        </p:txBody>
      </p:sp>
    </p:spTree>
    <p:extLst>
      <p:ext uri="{BB962C8B-B14F-4D97-AF65-F5344CB8AC3E}">
        <p14:creationId xmlns:p14="http://schemas.microsoft.com/office/powerpoint/2010/main" val="390338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BA71-290A-4A5C-8FA8-194477F4591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35981AE-9707-481A-A7FC-5F146D706D69}"/>
              </a:ext>
            </a:extLst>
          </p:cNvPr>
          <p:cNvSpPr>
            <a:spLocks noGrp="1"/>
          </p:cNvSpPr>
          <p:nvPr>
            <p:ph idx="1"/>
          </p:nvPr>
        </p:nvSpPr>
        <p:spPr/>
        <p:txBody>
          <a:bodyPr/>
          <a:lstStyle/>
          <a:p>
            <a:r>
              <a:rPr lang="en-US" sz="2400" dirty="0"/>
              <a:t>Meet co-author, </a:t>
            </a:r>
            <a:r>
              <a:rPr lang="en-US" sz="2400" dirty="0" err="1"/>
              <a:t>Kau’ionalani</a:t>
            </a:r>
            <a:r>
              <a:rPr lang="en-US" sz="2400" dirty="0"/>
              <a:t> Meade</a:t>
            </a:r>
          </a:p>
          <a:p>
            <a:r>
              <a:rPr lang="en-US" sz="2400" dirty="0"/>
              <a:t>Build excitement for the coming semester.</a:t>
            </a:r>
          </a:p>
          <a:p>
            <a:r>
              <a:rPr lang="en-US" sz="2400" dirty="0"/>
              <a:t>Describe some unique features of the textbook. </a:t>
            </a:r>
          </a:p>
          <a:p>
            <a:r>
              <a:rPr lang="en-US" sz="2400" dirty="0"/>
              <a:t>Share some of my key ideas and strategies for working with students.</a:t>
            </a:r>
          </a:p>
          <a:p>
            <a:r>
              <a:rPr lang="en-US" sz="2400" dirty="0"/>
              <a:t>List some tips for success.</a:t>
            </a:r>
          </a:p>
          <a:p>
            <a:r>
              <a:rPr lang="en-US" sz="2400" dirty="0"/>
              <a:t>Helping students find meaning and happiness in life.  </a:t>
            </a:r>
          </a:p>
          <a:p>
            <a:r>
              <a:rPr lang="en-US" sz="2400" dirty="0"/>
              <a:t>Some practical tasks</a:t>
            </a:r>
          </a:p>
          <a:p>
            <a:pPr lvl="1"/>
            <a:r>
              <a:rPr lang="en-US" dirty="0"/>
              <a:t>Providing feedback on the journal entries</a:t>
            </a:r>
          </a:p>
          <a:p>
            <a:pPr lvl="1"/>
            <a:r>
              <a:rPr lang="en-US" dirty="0"/>
              <a:t>Understanding the assessments</a:t>
            </a:r>
          </a:p>
          <a:p>
            <a:pPr marL="457200" lvl="1" indent="0">
              <a:buNone/>
            </a:pPr>
            <a:endParaRPr lang="en-US" dirty="0"/>
          </a:p>
        </p:txBody>
      </p:sp>
    </p:spTree>
    <p:extLst>
      <p:ext uri="{BB962C8B-B14F-4D97-AF65-F5344CB8AC3E}">
        <p14:creationId xmlns:p14="http://schemas.microsoft.com/office/powerpoint/2010/main" val="428630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DBC0-A28C-5E85-3C5C-921A0DBF3B5B}"/>
              </a:ext>
            </a:extLst>
          </p:cNvPr>
          <p:cNvSpPr>
            <a:spLocks noGrp="1"/>
          </p:cNvSpPr>
          <p:nvPr>
            <p:ph type="title"/>
          </p:nvPr>
        </p:nvSpPr>
        <p:spPr/>
        <p:txBody>
          <a:bodyPr/>
          <a:lstStyle/>
          <a:p>
            <a:r>
              <a:rPr lang="en-US" dirty="0"/>
              <a:t>Word Cloud Assignment</a:t>
            </a:r>
          </a:p>
        </p:txBody>
      </p:sp>
      <p:pic>
        <p:nvPicPr>
          <p:cNvPr id="4" name="Content Placeholder 3" descr="This is a sample Word Cloud illustrating personal strengths from the TruTalent Personality Assessment. ">
            <a:extLst>
              <a:ext uri="{FF2B5EF4-FFF2-40B4-BE49-F238E27FC236}">
                <a16:creationId xmlns:a16="http://schemas.microsoft.com/office/drawing/2014/main" id="{7F84162D-9886-4CA8-807C-576EC057A3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5559" y="1268413"/>
            <a:ext cx="7008282" cy="5256212"/>
          </a:xfrm>
          <a:prstGeom prst="rect">
            <a:avLst/>
          </a:prstGeom>
        </p:spPr>
      </p:pic>
    </p:spTree>
    <p:extLst>
      <p:ext uri="{BB962C8B-B14F-4D97-AF65-F5344CB8AC3E}">
        <p14:creationId xmlns:p14="http://schemas.microsoft.com/office/powerpoint/2010/main" val="3869926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D9D1-2148-489E-B384-F27DB78366F4}"/>
              </a:ext>
            </a:extLst>
          </p:cNvPr>
          <p:cNvSpPr>
            <a:spLocks noGrp="1"/>
          </p:cNvSpPr>
          <p:nvPr>
            <p:ph type="title"/>
          </p:nvPr>
        </p:nvSpPr>
        <p:spPr/>
        <p:txBody>
          <a:bodyPr/>
          <a:lstStyle/>
          <a:p>
            <a:r>
              <a:rPr lang="en-US" dirty="0"/>
              <a:t>Happiness is a common goal.</a:t>
            </a:r>
          </a:p>
        </p:txBody>
      </p:sp>
      <p:sp>
        <p:nvSpPr>
          <p:cNvPr id="3" name="Content Placeholder 2">
            <a:extLst>
              <a:ext uri="{FF2B5EF4-FFF2-40B4-BE49-F238E27FC236}">
                <a16:creationId xmlns:a16="http://schemas.microsoft.com/office/drawing/2014/main" id="{80D144F4-B6C5-413E-9343-38F7BD550580}"/>
              </a:ext>
            </a:extLst>
          </p:cNvPr>
          <p:cNvSpPr>
            <a:spLocks noGrp="1"/>
          </p:cNvSpPr>
          <p:nvPr>
            <p:ph idx="1"/>
          </p:nvPr>
        </p:nvSpPr>
        <p:spPr/>
        <p:txBody>
          <a:bodyPr/>
          <a:lstStyle/>
          <a:p>
            <a:pPr marL="0" indent="0">
              <a:buNone/>
            </a:pPr>
            <a:r>
              <a:rPr lang="en-US" dirty="0"/>
              <a:t>How does it fit with SMART Goals?</a:t>
            </a:r>
          </a:p>
        </p:txBody>
      </p:sp>
      <p:pic>
        <p:nvPicPr>
          <p:cNvPr id="5" name="Picture 4">
            <a:extLst>
              <a:ext uri="{FF2B5EF4-FFF2-40B4-BE49-F238E27FC236}">
                <a16:creationId xmlns:a16="http://schemas.microsoft.com/office/drawing/2014/main" id="{E535AAEF-3395-459E-AF43-DC8FBB1C8E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111834"/>
            <a:ext cx="5448820" cy="4746165"/>
          </a:xfrm>
          <a:prstGeom prst="rect">
            <a:avLst/>
          </a:prstGeom>
        </p:spPr>
      </p:pic>
    </p:spTree>
    <p:extLst>
      <p:ext uri="{BB962C8B-B14F-4D97-AF65-F5344CB8AC3E}">
        <p14:creationId xmlns:p14="http://schemas.microsoft.com/office/powerpoint/2010/main" val="1694914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CE31-6580-4397-B602-C7B0815BFA11}"/>
              </a:ext>
            </a:extLst>
          </p:cNvPr>
          <p:cNvSpPr>
            <a:spLocks noGrp="1"/>
          </p:cNvSpPr>
          <p:nvPr>
            <p:ph type="title"/>
          </p:nvPr>
        </p:nvSpPr>
        <p:spPr/>
        <p:txBody>
          <a:bodyPr/>
          <a:lstStyle/>
          <a:p>
            <a:r>
              <a:rPr lang="en-US" dirty="0"/>
              <a:t>Happiness is not a goal!</a:t>
            </a:r>
          </a:p>
        </p:txBody>
      </p:sp>
      <p:sp>
        <p:nvSpPr>
          <p:cNvPr id="3" name="Content Placeholder 2">
            <a:extLst>
              <a:ext uri="{FF2B5EF4-FFF2-40B4-BE49-F238E27FC236}">
                <a16:creationId xmlns:a16="http://schemas.microsoft.com/office/drawing/2014/main" id="{576CA217-FC3D-440A-8813-C8762F9FB9F0}"/>
              </a:ext>
            </a:extLst>
          </p:cNvPr>
          <p:cNvSpPr>
            <a:spLocks noGrp="1"/>
          </p:cNvSpPr>
          <p:nvPr>
            <p:ph idx="1"/>
          </p:nvPr>
        </p:nvSpPr>
        <p:spPr/>
        <p:txBody>
          <a:bodyPr/>
          <a:lstStyle/>
          <a:p>
            <a:pPr marL="0" indent="0">
              <a:buNone/>
            </a:pPr>
            <a:r>
              <a:rPr lang="en-US" sz="2400" dirty="0"/>
              <a:t>Achieving our goals is one of the ways to achieve happiness. </a:t>
            </a:r>
          </a:p>
          <a:p>
            <a:pPr marL="0" indent="0">
              <a:buNone/>
            </a:pPr>
            <a:endParaRPr lang="en-US" dirty="0"/>
          </a:p>
          <a:p>
            <a:pPr marL="0" indent="0">
              <a:buNone/>
            </a:pPr>
            <a:endParaRPr lang="en-US" dirty="0"/>
          </a:p>
        </p:txBody>
      </p:sp>
      <p:pic>
        <p:nvPicPr>
          <p:cNvPr id="1026" name="Picture 2" descr="Image result for graphic achieving goals and happiness">
            <a:extLst>
              <a:ext uri="{FF2B5EF4-FFF2-40B4-BE49-F238E27FC236}">
                <a16:creationId xmlns:a16="http://schemas.microsoft.com/office/drawing/2014/main" id="{66EE2C66-6739-4A6D-82E6-1EE41C473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480366"/>
            <a:ext cx="3874878" cy="242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9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7AD7-CF7E-481A-8DAA-45619CEC0E5F}"/>
              </a:ext>
            </a:extLst>
          </p:cNvPr>
          <p:cNvSpPr>
            <a:spLocks noGrp="1"/>
          </p:cNvSpPr>
          <p:nvPr>
            <p:ph type="title"/>
          </p:nvPr>
        </p:nvSpPr>
        <p:spPr>
          <a:xfrm>
            <a:off x="1619250" y="620688"/>
            <a:ext cx="6335712" cy="508000"/>
          </a:xfrm>
        </p:spPr>
        <p:txBody>
          <a:bodyPr/>
          <a:lstStyle/>
          <a:p>
            <a:r>
              <a:rPr lang="en-US" dirty="0"/>
              <a:t>Martin Seligman</a:t>
            </a:r>
            <a:br>
              <a:rPr lang="en-US" dirty="0"/>
            </a:br>
            <a:r>
              <a:rPr lang="en-US" dirty="0"/>
              <a:t>Sonja Lyubomirsky</a:t>
            </a:r>
            <a:br>
              <a:rPr lang="en-US" dirty="0"/>
            </a:br>
            <a:endParaRPr lang="en-US" dirty="0"/>
          </a:p>
        </p:txBody>
      </p:sp>
      <p:sp>
        <p:nvSpPr>
          <p:cNvPr id="3" name="Content Placeholder 2">
            <a:extLst>
              <a:ext uri="{FF2B5EF4-FFF2-40B4-BE49-F238E27FC236}">
                <a16:creationId xmlns:a16="http://schemas.microsoft.com/office/drawing/2014/main" id="{121F216C-0070-41C3-B9BF-32A1023D63FD}"/>
              </a:ext>
            </a:extLst>
          </p:cNvPr>
          <p:cNvSpPr>
            <a:spLocks noGrp="1"/>
          </p:cNvSpPr>
          <p:nvPr>
            <p:ph idx="1"/>
          </p:nvPr>
        </p:nvSpPr>
        <p:spPr/>
        <p:txBody>
          <a:bodyPr/>
          <a:lstStyle/>
          <a:p>
            <a:pPr marL="0" indent="0">
              <a:buNone/>
            </a:pPr>
            <a:r>
              <a:rPr lang="en-US" dirty="0"/>
              <a:t>Positive psychologists who have done research on how to achieve happiness in your life. See the references on the handout.</a:t>
            </a:r>
          </a:p>
        </p:txBody>
      </p:sp>
      <p:pic>
        <p:nvPicPr>
          <p:cNvPr id="5" name="Picture 4">
            <a:extLst>
              <a:ext uri="{FF2B5EF4-FFF2-40B4-BE49-F238E27FC236}">
                <a16:creationId xmlns:a16="http://schemas.microsoft.com/office/drawing/2014/main" id="{BC9DDC5D-6FA4-49C4-9CC3-465BF6AB1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67709" y="3657025"/>
            <a:ext cx="3552396" cy="2664297"/>
          </a:xfrm>
          <a:prstGeom prst="rect">
            <a:avLst/>
          </a:prstGeom>
        </p:spPr>
      </p:pic>
      <p:pic>
        <p:nvPicPr>
          <p:cNvPr id="7" name="Picture 6">
            <a:extLst>
              <a:ext uri="{FF2B5EF4-FFF2-40B4-BE49-F238E27FC236}">
                <a16:creationId xmlns:a16="http://schemas.microsoft.com/office/drawing/2014/main" id="{BFF49127-A3B4-458C-B802-6CFD301B6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85134" y="3677642"/>
            <a:ext cx="3552399" cy="2664299"/>
          </a:xfrm>
          <a:prstGeom prst="rect">
            <a:avLst/>
          </a:prstGeom>
        </p:spPr>
      </p:pic>
    </p:spTree>
    <p:extLst>
      <p:ext uri="{BB962C8B-B14F-4D97-AF65-F5344CB8AC3E}">
        <p14:creationId xmlns:p14="http://schemas.microsoft.com/office/powerpoint/2010/main" val="254800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FE2B-3622-467A-82F8-37985A026632}"/>
              </a:ext>
            </a:extLst>
          </p:cNvPr>
          <p:cNvSpPr>
            <a:spLocks noGrp="1"/>
          </p:cNvSpPr>
          <p:nvPr>
            <p:ph type="title"/>
          </p:nvPr>
        </p:nvSpPr>
        <p:spPr/>
        <p:txBody>
          <a:bodyPr/>
          <a:lstStyle/>
          <a:p>
            <a:r>
              <a:rPr lang="en-US" dirty="0"/>
              <a:t>Happiness or Hedonism?</a:t>
            </a:r>
          </a:p>
        </p:txBody>
      </p:sp>
      <p:sp>
        <p:nvSpPr>
          <p:cNvPr id="3" name="Content Placeholder 2">
            <a:extLst>
              <a:ext uri="{FF2B5EF4-FFF2-40B4-BE49-F238E27FC236}">
                <a16:creationId xmlns:a16="http://schemas.microsoft.com/office/drawing/2014/main" id="{33DDE17B-322B-4A8E-9CDE-19B1FAE8F32B}"/>
              </a:ext>
            </a:extLst>
          </p:cNvPr>
          <p:cNvSpPr>
            <a:spLocks noGrp="1"/>
          </p:cNvSpPr>
          <p:nvPr>
            <p:ph idx="1"/>
          </p:nvPr>
        </p:nvSpPr>
        <p:spPr/>
        <p:txBody>
          <a:bodyPr/>
          <a:lstStyle/>
          <a:p>
            <a:pPr marL="0" indent="0">
              <a:buNone/>
            </a:pPr>
            <a:r>
              <a:rPr lang="en-US" dirty="0">
                <a:solidFill>
                  <a:schemeClr val="accent2">
                    <a:lumMod val="60000"/>
                    <a:lumOff val="40000"/>
                  </a:schemeClr>
                </a:solidFill>
              </a:rPr>
              <a:t>Hedonist</a:t>
            </a:r>
          </a:p>
          <a:p>
            <a:pPr marL="0" indent="0">
              <a:buNone/>
            </a:pPr>
            <a:r>
              <a:rPr lang="en-US" dirty="0"/>
              <a:t>The hedonist wants as many good moments and as few bad moments as possible.</a:t>
            </a:r>
          </a:p>
          <a:p>
            <a:pPr marL="0" indent="0">
              <a:buNone/>
            </a:pPr>
            <a:endParaRPr lang="en-US" dirty="0"/>
          </a:p>
          <a:p>
            <a:pPr marL="0" indent="0">
              <a:buNone/>
            </a:pPr>
            <a:r>
              <a:rPr lang="en-US" dirty="0"/>
              <a:t>Why doesn’t it work?</a:t>
            </a:r>
          </a:p>
          <a:p>
            <a:pPr marL="0" indent="0">
              <a:buNone/>
            </a:pPr>
            <a:endParaRPr lang="en-US" dirty="0"/>
          </a:p>
          <a:p>
            <a:pPr marL="0" indent="0">
              <a:buNone/>
            </a:pPr>
            <a:r>
              <a:rPr lang="en-US" dirty="0">
                <a:solidFill>
                  <a:schemeClr val="accent2">
                    <a:lumMod val="60000"/>
                    <a:lumOff val="40000"/>
                  </a:schemeClr>
                </a:solidFill>
              </a:rPr>
              <a:t>Hedonistic Adaptation</a:t>
            </a:r>
          </a:p>
          <a:p>
            <a:pPr marL="0" indent="0">
              <a:buNone/>
            </a:pPr>
            <a:r>
              <a:rPr lang="en-US" dirty="0"/>
              <a:t>The more material possessions we have, the greater our expectations, and we no longer appreciate what we have. </a:t>
            </a:r>
          </a:p>
        </p:txBody>
      </p:sp>
    </p:spTree>
    <p:extLst>
      <p:ext uri="{BB962C8B-B14F-4D97-AF65-F5344CB8AC3E}">
        <p14:creationId xmlns:p14="http://schemas.microsoft.com/office/powerpoint/2010/main" val="3751962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9741-263D-4132-82D4-23C0FDDA733D}"/>
              </a:ext>
            </a:extLst>
          </p:cNvPr>
          <p:cNvSpPr>
            <a:spLocks noGrp="1"/>
          </p:cNvSpPr>
          <p:nvPr>
            <p:ph type="title"/>
          </p:nvPr>
        </p:nvSpPr>
        <p:spPr>
          <a:xfrm>
            <a:off x="1619483" y="548680"/>
            <a:ext cx="6335712" cy="508000"/>
          </a:xfrm>
        </p:spPr>
        <p:txBody>
          <a:bodyPr/>
          <a:lstStyle/>
          <a:p>
            <a:r>
              <a:rPr lang="en-US" dirty="0"/>
              <a:t>The last chapter has ideas on how to achieve happiness.</a:t>
            </a:r>
            <a:br>
              <a:rPr lang="en-US" dirty="0"/>
            </a:br>
            <a:endParaRPr lang="en-US" dirty="0"/>
          </a:p>
        </p:txBody>
      </p:sp>
      <p:sp>
        <p:nvSpPr>
          <p:cNvPr id="3" name="Content Placeholder 2">
            <a:extLst>
              <a:ext uri="{FF2B5EF4-FFF2-40B4-BE49-F238E27FC236}">
                <a16:creationId xmlns:a16="http://schemas.microsoft.com/office/drawing/2014/main" id="{8B254C94-E3F2-4C84-A900-FBBA796F6F46}"/>
              </a:ext>
            </a:extLst>
          </p:cNvPr>
          <p:cNvSpPr>
            <a:spLocks noGrp="1"/>
          </p:cNvSpPr>
          <p:nvPr>
            <p:ph idx="1"/>
          </p:nvPr>
        </p:nvSpPr>
        <p:spPr>
          <a:xfrm>
            <a:off x="2123728" y="1313384"/>
            <a:ext cx="5544294" cy="5544616"/>
          </a:xfrm>
        </p:spPr>
        <p:txBody>
          <a:bodyPr/>
          <a:lstStyle/>
          <a:p>
            <a:pPr marL="0" indent="0">
              <a:buNone/>
            </a:pPr>
            <a:r>
              <a:rPr lang="en-US" sz="2000" dirty="0"/>
              <a:t>Let’s Review:</a:t>
            </a:r>
          </a:p>
          <a:p>
            <a:pPr marL="0" indent="0">
              <a:buNone/>
            </a:pPr>
            <a:endParaRPr lang="en-US" sz="2000" dirty="0"/>
          </a:p>
          <a:p>
            <a:pPr marL="0" indent="0">
              <a:buNone/>
            </a:pPr>
            <a:r>
              <a:rPr lang="en-US" sz="2000" dirty="0"/>
              <a:t>Ways to Attain Happiness</a:t>
            </a:r>
          </a:p>
          <a:p>
            <a:pPr marL="0" indent="0">
              <a:buNone/>
            </a:pPr>
            <a:endParaRPr lang="en-US" sz="2000" dirty="0"/>
          </a:p>
          <a:p>
            <a:pPr marL="0" indent="0">
              <a:buNone/>
            </a:pPr>
            <a:r>
              <a:rPr lang="en-US" sz="2000" dirty="0"/>
              <a:t>Some practical exercises</a:t>
            </a:r>
          </a:p>
          <a:p>
            <a:pPr marL="0" indent="0">
              <a:buNone/>
            </a:pPr>
            <a:endParaRPr lang="en-US" sz="2000" dirty="0"/>
          </a:p>
          <a:p>
            <a:pPr marL="0" indent="0">
              <a:buNone/>
            </a:pPr>
            <a:r>
              <a:rPr lang="en-US" sz="2000" dirty="0"/>
              <a:t>Intention Statements</a:t>
            </a:r>
          </a:p>
        </p:txBody>
      </p:sp>
    </p:spTree>
    <p:extLst>
      <p:ext uri="{BB962C8B-B14F-4D97-AF65-F5344CB8AC3E}">
        <p14:creationId xmlns:p14="http://schemas.microsoft.com/office/powerpoint/2010/main" val="263360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wave&#10;&#10;Description automatically generated with low confidence">
            <a:extLst>
              <a:ext uri="{FF2B5EF4-FFF2-40B4-BE49-F238E27FC236}">
                <a16:creationId xmlns:a16="http://schemas.microsoft.com/office/drawing/2014/main" id="{D674B69A-0B5B-42BA-901A-62429153A22A}"/>
              </a:ext>
            </a:extLst>
          </p:cNvPr>
          <p:cNvPicPr>
            <a:picLocks noChangeAspect="1"/>
          </p:cNvPicPr>
          <p:nvPr/>
        </p:nvPicPr>
        <p:blipFill rotWithShape="1">
          <a:blip r:embed="rId3"/>
          <a:srcRect l="15705" r="13973"/>
          <a:stretch/>
        </p:blipFill>
        <p:spPr>
          <a:xfrm>
            <a:off x="1891767" y="10"/>
            <a:ext cx="7252231"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8D1A6C-4BCA-4DAA-A246-0686C949A684}"/>
              </a:ext>
            </a:extLst>
          </p:cNvPr>
          <p:cNvSpPr>
            <a:spLocks noGrp="1"/>
          </p:cNvSpPr>
          <p:nvPr>
            <p:ph type="title"/>
          </p:nvPr>
        </p:nvSpPr>
        <p:spPr>
          <a:xfrm>
            <a:off x="628650" y="365125"/>
            <a:ext cx="2866641" cy="1899912"/>
          </a:xfrm>
        </p:spPr>
        <p:txBody>
          <a:bodyPr>
            <a:normAutofit/>
          </a:bodyPr>
          <a:lstStyle/>
          <a:p>
            <a:r>
              <a:rPr lang="en-US" sz="3500" dirty="0"/>
              <a:t>Express Gratitude</a:t>
            </a:r>
          </a:p>
        </p:txBody>
      </p:sp>
      <p:graphicFrame>
        <p:nvGraphicFramePr>
          <p:cNvPr id="5" name="Content Placeholder 2">
            <a:extLst>
              <a:ext uri="{FF2B5EF4-FFF2-40B4-BE49-F238E27FC236}">
                <a16:creationId xmlns:a16="http://schemas.microsoft.com/office/drawing/2014/main" id="{7874243C-EDA2-465C-B5B1-A6CF5A74E5FD}"/>
              </a:ext>
            </a:extLst>
          </p:cNvPr>
          <p:cNvGraphicFramePr>
            <a:graphicFrameLocks noGrp="1"/>
          </p:cNvGraphicFramePr>
          <p:nvPr>
            <p:ph idx="1"/>
          </p:nvPr>
        </p:nvGraphicFramePr>
        <p:xfrm>
          <a:off x="628650" y="2434201"/>
          <a:ext cx="2866641" cy="3742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0650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3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3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EB58B416-AD38-4D8D-B35F-58D1D6E61A87}"/>
              </a:ext>
            </a:extLst>
          </p:cNvPr>
          <p:cNvSpPr>
            <a:spLocks noGrp="1"/>
          </p:cNvSpPr>
          <p:nvPr>
            <p:ph type="title"/>
          </p:nvPr>
        </p:nvSpPr>
        <p:spPr>
          <a:xfrm>
            <a:off x="401265" y="685800"/>
            <a:ext cx="2085203" cy="5105400"/>
          </a:xfrm>
        </p:spPr>
        <p:txBody>
          <a:bodyPr>
            <a:normAutofit/>
          </a:bodyPr>
          <a:lstStyle/>
          <a:p>
            <a:r>
              <a:rPr lang="en-US" sz="3200">
                <a:solidFill>
                  <a:srgbClr val="FFFFFF"/>
                </a:solidFill>
              </a:rPr>
              <a:t>Why Is Gratitude Important?</a:t>
            </a:r>
          </a:p>
        </p:txBody>
      </p:sp>
      <p:graphicFrame>
        <p:nvGraphicFramePr>
          <p:cNvPr id="21" name="Content Placeholder 2">
            <a:extLst>
              <a:ext uri="{FF2B5EF4-FFF2-40B4-BE49-F238E27FC236}">
                <a16:creationId xmlns:a16="http://schemas.microsoft.com/office/drawing/2014/main" id="{73B9326D-6971-4635-9B92-5302CD8F52C4}"/>
              </a:ext>
            </a:extLst>
          </p:cNvPr>
          <p:cNvGraphicFramePr>
            <a:graphicFrameLocks noGrp="1"/>
          </p:cNvGraphicFramePr>
          <p:nvPr>
            <p:ph idx="1"/>
          </p:nvPr>
        </p:nvGraphicFramePr>
        <p:xfrm>
          <a:off x="3757612" y="116632"/>
          <a:ext cx="4869656"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64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A098B-8D8B-431D-A122-C043068F9422}"/>
              </a:ext>
            </a:extLst>
          </p:cNvPr>
          <p:cNvSpPr>
            <a:spLocks noGrp="1"/>
          </p:cNvSpPr>
          <p:nvPr>
            <p:ph type="title"/>
          </p:nvPr>
        </p:nvSpPr>
        <p:spPr>
          <a:xfrm>
            <a:off x="4885341" y="365125"/>
            <a:ext cx="3630007" cy="1807305"/>
          </a:xfrm>
        </p:spPr>
        <p:txBody>
          <a:bodyPr>
            <a:normAutofit/>
          </a:bodyPr>
          <a:lstStyle/>
          <a:p>
            <a:r>
              <a:rPr lang="en-US" dirty="0"/>
              <a:t>Gratitude Exercise</a:t>
            </a:r>
          </a:p>
        </p:txBody>
      </p:sp>
      <p:pic>
        <p:nvPicPr>
          <p:cNvPr id="5" name="Picture 4" descr="Objects at a table">
            <a:extLst>
              <a:ext uri="{FF2B5EF4-FFF2-40B4-BE49-F238E27FC236}">
                <a16:creationId xmlns:a16="http://schemas.microsoft.com/office/drawing/2014/main" id="{1DD8C9B7-F688-4AB1-9C1F-D01F42363E3C}"/>
              </a:ext>
            </a:extLst>
          </p:cNvPr>
          <p:cNvPicPr>
            <a:picLocks noChangeAspect="1"/>
          </p:cNvPicPr>
          <p:nvPr/>
        </p:nvPicPr>
        <p:blipFill rotWithShape="1">
          <a:blip r:embed="rId3"/>
          <a:srcRect l="33990" r="21359"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C10B419-EFF3-4431-A27C-DB5F89E0B214}"/>
              </a:ext>
            </a:extLst>
          </p:cNvPr>
          <p:cNvSpPr>
            <a:spLocks noGrp="1"/>
          </p:cNvSpPr>
          <p:nvPr>
            <p:ph idx="1"/>
          </p:nvPr>
        </p:nvSpPr>
        <p:spPr>
          <a:xfrm>
            <a:off x="4258661" y="1700808"/>
            <a:ext cx="4256688" cy="4476155"/>
          </a:xfrm>
        </p:spPr>
        <p:txBody>
          <a:bodyPr>
            <a:normAutofit/>
          </a:bodyPr>
          <a:lstStyle/>
          <a:p>
            <a:pPr marL="0" indent="0">
              <a:buNone/>
            </a:pPr>
            <a:endParaRPr lang="en-US" sz="1600" dirty="0"/>
          </a:p>
          <a:p>
            <a:pPr marL="0" indent="0">
              <a:buNone/>
            </a:pPr>
            <a:r>
              <a:rPr lang="en-US" sz="2400" dirty="0"/>
              <a:t>What are 5 things in life for which you are grateful or thankful? Share your ideas.  </a:t>
            </a:r>
          </a:p>
          <a:p>
            <a:pPr marL="0" indent="0">
              <a:buNone/>
            </a:pPr>
            <a:endParaRPr lang="en-US" sz="2400" dirty="0"/>
          </a:p>
          <a:p>
            <a:pPr marL="0" indent="0">
              <a:buNone/>
            </a:pPr>
            <a:r>
              <a:rPr lang="en-US" sz="2400" dirty="0"/>
              <a:t>Keep a gratitude journal. Each week list at least five things for which you’re grateful or simply take some time to contemplate why you are grateful. </a:t>
            </a:r>
          </a:p>
          <a:p>
            <a:pPr marL="0" indent="0">
              <a:buNone/>
            </a:pPr>
            <a:endParaRPr lang="en-US" sz="2400" dirty="0"/>
          </a:p>
          <a:p>
            <a:pPr marL="0" indent="0">
              <a:buNone/>
            </a:pPr>
            <a:r>
              <a:rPr lang="en-US" sz="2400" dirty="0"/>
              <a:t>Make it a Thanksgiving tradition. </a:t>
            </a:r>
          </a:p>
          <a:p>
            <a:pPr marL="0" indent="0">
              <a:buNone/>
            </a:pPr>
            <a:endParaRPr lang="en-US" sz="1300" dirty="0"/>
          </a:p>
        </p:txBody>
      </p:sp>
    </p:spTree>
    <p:extLst>
      <p:ext uri="{BB962C8B-B14F-4D97-AF65-F5344CB8AC3E}">
        <p14:creationId xmlns:p14="http://schemas.microsoft.com/office/powerpoint/2010/main" val="1754945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7BDD3-3129-49AA-8CD6-451B487734DA}"/>
              </a:ext>
            </a:extLst>
          </p:cNvPr>
          <p:cNvSpPr>
            <a:spLocks noGrp="1"/>
          </p:cNvSpPr>
          <p:nvPr>
            <p:ph type="title"/>
          </p:nvPr>
        </p:nvSpPr>
        <p:spPr>
          <a:xfrm>
            <a:off x="557212" y="742951"/>
            <a:ext cx="2607469" cy="4962524"/>
          </a:xfrm>
        </p:spPr>
        <p:txBody>
          <a:bodyPr>
            <a:normAutofit/>
          </a:bodyPr>
          <a:lstStyle/>
          <a:p>
            <a:pPr algn="ctr"/>
            <a:r>
              <a:rPr lang="en-US" sz="4200" dirty="0">
                <a:solidFill>
                  <a:srgbClr val="FFFFFF"/>
                </a:solidFill>
              </a:rPr>
              <a:t>Cultivate Optimism</a:t>
            </a:r>
          </a:p>
        </p:txBody>
      </p:sp>
      <p:pic>
        <p:nvPicPr>
          <p:cNvPr id="4" name="Picture 3">
            <a:extLst>
              <a:ext uri="{FF2B5EF4-FFF2-40B4-BE49-F238E27FC236}">
                <a16:creationId xmlns:a16="http://schemas.microsoft.com/office/drawing/2014/main" id="{E9AC1649-D63E-46B2-BC76-77818FC95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366" y="1792537"/>
            <a:ext cx="4915159" cy="3280868"/>
          </a:xfrm>
          <a:prstGeom prst="rect">
            <a:avLst/>
          </a:prstGeom>
        </p:spPr>
      </p:pic>
    </p:spTree>
    <p:extLst>
      <p:ext uri="{BB962C8B-B14F-4D97-AF65-F5344CB8AC3E}">
        <p14:creationId xmlns:p14="http://schemas.microsoft.com/office/powerpoint/2010/main" val="40160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1A1A-1423-4100-96F8-1E5545227268}"/>
              </a:ext>
            </a:extLst>
          </p:cNvPr>
          <p:cNvSpPr>
            <a:spLocks noGrp="1"/>
          </p:cNvSpPr>
          <p:nvPr>
            <p:ph type="title"/>
          </p:nvPr>
        </p:nvSpPr>
        <p:spPr/>
        <p:txBody>
          <a:bodyPr/>
          <a:lstStyle/>
          <a:p>
            <a:r>
              <a:rPr lang="en-US" dirty="0"/>
              <a:t>Chapters</a:t>
            </a:r>
          </a:p>
        </p:txBody>
      </p:sp>
      <p:sp>
        <p:nvSpPr>
          <p:cNvPr id="3" name="Content Placeholder 2">
            <a:extLst>
              <a:ext uri="{FF2B5EF4-FFF2-40B4-BE49-F238E27FC236}">
                <a16:creationId xmlns:a16="http://schemas.microsoft.com/office/drawing/2014/main" id="{11C7A553-1E8C-4EB1-848D-313BCA22EA50}"/>
              </a:ext>
            </a:extLst>
          </p:cNvPr>
          <p:cNvSpPr>
            <a:spLocks noGrp="1"/>
          </p:cNvSpPr>
          <p:nvPr>
            <p:ph idx="1"/>
          </p:nvPr>
        </p:nvSpPr>
        <p:spPr/>
        <p:txBody>
          <a:bodyPr/>
          <a:lstStyle/>
          <a:p>
            <a:pPr marL="514350" indent="-514350">
              <a:buAutoNum type="arabicPeriod"/>
            </a:pPr>
            <a:r>
              <a:rPr lang="en-US" dirty="0"/>
              <a:t>Cultural Identity and Success</a:t>
            </a:r>
          </a:p>
          <a:p>
            <a:pPr marL="514350" indent="-514350">
              <a:buAutoNum type="arabicPeriod"/>
            </a:pPr>
            <a:r>
              <a:rPr lang="en-US" dirty="0"/>
              <a:t>Understanding Motivation</a:t>
            </a:r>
          </a:p>
          <a:p>
            <a:pPr marL="514350" indent="-514350">
              <a:buAutoNum type="arabicPeriod"/>
            </a:pPr>
            <a:r>
              <a:rPr lang="en-US" dirty="0"/>
              <a:t>Choosing Your Major</a:t>
            </a:r>
          </a:p>
          <a:p>
            <a:pPr marL="514350" indent="-514350">
              <a:buAutoNum type="arabicPeriod"/>
            </a:pPr>
            <a:r>
              <a:rPr lang="en-US" dirty="0"/>
              <a:t>Managing Time and Money</a:t>
            </a:r>
          </a:p>
          <a:p>
            <a:pPr marL="514350" indent="-514350">
              <a:buAutoNum type="arabicPeriod"/>
            </a:pPr>
            <a:r>
              <a:rPr lang="en-US" dirty="0"/>
              <a:t>Using Brain Science to Improve Memory</a:t>
            </a:r>
          </a:p>
          <a:p>
            <a:pPr marL="514350" indent="-514350">
              <a:buAutoNum type="arabicPeriod"/>
            </a:pPr>
            <a:r>
              <a:rPr lang="en-US" dirty="0"/>
              <a:t>Using Brain Science to Improve Study Skills</a:t>
            </a:r>
          </a:p>
          <a:p>
            <a:pPr marL="514350" indent="-514350">
              <a:buAutoNum type="arabicPeriod"/>
            </a:pPr>
            <a:r>
              <a:rPr lang="en-US" dirty="0"/>
              <a:t>Taking Notes, Writing, and Speaking</a:t>
            </a:r>
          </a:p>
          <a:p>
            <a:pPr marL="514350" indent="-514350">
              <a:buAutoNum type="arabicPeriod"/>
            </a:pPr>
            <a:r>
              <a:rPr lang="en-US" dirty="0"/>
              <a:t>Test Taking</a:t>
            </a:r>
          </a:p>
          <a:p>
            <a:pPr marL="514350" indent="-514350">
              <a:buAutoNum type="arabicPeriod"/>
            </a:pPr>
            <a:r>
              <a:rPr lang="en-US" dirty="0"/>
              <a:t>Thinking Positively about the Future</a:t>
            </a:r>
          </a:p>
        </p:txBody>
      </p:sp>
    </p:spTree>
    <p:extLst>
      <p:ext uri="{BB962C8B-B14F-4D97-AF65-F5344CB8AC3E}">
        <p14:creationId xmlns:p14="http://schemas.microsoft.com/office/powerpoint/2010/main" val="283330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F5A-E78A-4C80-9B3C-3464E7D08118}"/>
              </a:ext>
            </a:extLst>
          </p:cNvPr>
          <p:cNvSpPr>
            <a:spLocks noGrp="1"/>
          </p:cNvSpPr>
          <p:nvPr>
            <p:ph type="title"/>
          </p:nvPr>
        </p:nvSpPr>
        <p:spPr/>
        <p:txBody>
          <a:bodyPr/>
          <a:lstStyle/>
          <a:p>
            <a:r>
              <a:rPr lang="en-US" sz="3200" dirty="0"/>
              <a:t>Cultivate optimism with mindset.</a:t>
            </a:r>
          </a:p>
        </p:txBody>
      </p:sp>
      <p:pic>
        <p:nvPicPr>
          <p:cNvPr id="5" name="Content Placeholder 4">
            <a:extLst>
              <a:ext uri="{FF2B5EF4-FFF2-40B4-BE49-F238E27FC236}">
                <a16:creationId xmlns:a16="http://schemas.microsoft.com/office/drawing/2014/main" id="{0CF1729B-6A84-4905-BDEA-73737F9BC748}"/>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rot="5400000">
            <a:off x="4616450" y="2166938"/>
            <a:ext cx="4527550" cy="3394075"/>
          </a:xfrm>
        </p:spPr>
      </p:pic>
    </p:spTree>
    <p:extLst>
      <p:ext uri="{BB962C8B-B14F-4D97-AF65-F5344CB8AC3E}">
        <p14:creationId xmlns:p14="http://schemas.microsoft.com/office/powerpoint/2010/main" val="1357106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DEE1-099B-496A-908F-EAA01A507381}"/>
              </a:ext>
            </a:extLst>
          </p:cNvPr>
          <p:cNvSpPr>
            <a:spLocks noGrp="1"/>
          </p:cNvSpPr>
          <p:nvPr>
            <p:ph type="title"/>
          </p:nvPr>
        </p:nvSpPr>
        <p:spPr>
          <a:xfrm>
            <a:off x="457200" y="274638"/>
            <a:ext cx="8229600" cy="850106"/>
          </a:xfrm>
        </p:spPr>
        <p:txBody>
          <a:bodyPr/>
          <a:lstStyle/>
          <a:p>
            <a:r>
              <a:rPr lang="en-US" dirty="0"/>
              <a:t>Positive Thinking and Mindset</a:t>
            </a:r>
          </a:p>
        </p:txBody>
      </p:sp>
      <p:sp>
        <p:nvSpPr>
          <p:cNvPr id="3" name="Text Placeholder 2">
            <a:extLst>
              <a:ext uri="{FF2B5EF4-FFF2-40B4-BE49-F238E27FC236}">
                <a16:creationId xmlns:a16="http://schemas.microsoft.com/office/drawing/2014/main" id="{28F9521B-49D6-4344-8224-94AA649BA45F}"/>
              </a:ext>
            </a:extLst>
          </p:cNvPr>
          <p:cNvSpPr>
            <a:spLocks noGrp="1"/>
          </p:cNvSpPr>
          <p:nvPr>
            <p:ph type="body" idx="1"/>
          </p:nvPr>
        </p:nvSpPr>
        <p:spPr>
          <a:xfrm>
            <a:off x="423652" y="1053712"/>
            <a:ext cx="4040188" cy="639762"/>
          </a:xfrm>
        </p:spPr>
        <p:txBody>
          <a:bodyPr/>
          <a:lstStyle/>
          <a:p>
            <a:r>
              <a:rPr lang="en-US" dirty="0">
                <a:solidFill>
                  <a:srgbClr val="FF0000"/>
                </a:solidFill>
              </a:rPr>
              <a:t>Negative Thinking: Fixed Mindset</a:t>
            </a:r>
          </a:p>
        </p:txBody>
      </p:sp>
      <p:sp>
        <p:nvSpPr>
          <p:cNvPr id="4" name="Content Placeholder 3">
            <a:extLst>
              <a:ext uri="{FF2B5EF4-FFF2-40B4-BE49-F238E27FC236}">
                <a16:creationId xmlns:a16="http://schemas.microsoft.com/office/drawing/2014/main" id="{D2312F90-4D09-4651-B97D-48AFF90E4AD1}"/>
              </a:ext>
            </a:extLst>
          </p:cNvPr>
          <p:cNvSpPr>
            <a:spLocks noGrp="1"/>
          </p:cNvSpPr>
          <p:nvPr>
            <p:ph sz="half" idx="2"/>
          </p:nvPr>
        </p:nvSpPr>
        <p:spPr>
          <a:xfrm>
            <a:off x="4651051" y="1738167"/>
            <a:ext cx="4040188" cy="3951288"/>
          </a:xfrm>
        </p:spPr>
        <p:txBody>
          <a:bodyPr/>
          <a:lstStyle/>
          <a:p>
            <a:r>
              <a:rPr lang="en-US" sz="2000" dirty="0"/>
              <a:t>Intelligence is increased as you acquire new knowledge.</a:t>
            </a:r>
          </a:p>
          <a:p>
            <a:r>
              <a:rPr lang="en-US" sz="2000" dirty="0"/>
              <a:t>Through practice and effort, skills can be improved.</a:t>
            </a:r>
          </a:p>
          <a:p>
            <a:r>
              <a:rPr lang="en-US" sz="2000" dirty="0"/>
              <a:t>Failure is an opportunity to learn. </a:t>
            </a:r>
          </a:p>
          <a:p>
            <a:endParaRPr lang="en-US" dirty="0"/>
          </a:p>
        </p:txBody>
      </p:sp>
      <p:sp>
        <p:nvSpPr>
          <p:cNvPr id="5" name="Text Placeholder 4">
            <a:extLst>
              <a:ext uri="{FF2B5EF4-FFF2-40B4-BE49-F238E27FC236}">
                <a16:creationId xmlns:a16="http://schemas.microsoft.com/office/drawing/2014/main" id="{377EFA2A-CC11-4251-9DCE-CB61F11BBAA2}"/>
              </a:ext>
            </a:extLst>
          </p:cNvPr>
          <p:cNvSpPr>
            <a:spLocks noGrp="1"/>
          </p:cNvSpPr>
          <p:nvPr>
            <p:ph type="body" sz="quarter" idx="3"/>
          </p:nvPr>
        </p:nvSpPr>
        <p:spPr>
          <a:xfrm>
            <a:off x="4602771" y="1075904"/>
            <a:ext cx="4041775" cy="639762"/>
          </a:xfrm>
        </p:spPr>
        <p:txBody>
          <a:bodyPr/>
          <a:lstStyle/>
          <a:p>
            <a:r>
              <a:rPr lang="en-US" dirty="0">
                <a:solidFill>
                  <a:srgbClr val="FF0000"/>
                </a:solidFill>
              </a:rPr>
              <a:t>Positive Thinking: Growth Mindset</a:t>
            </a:r>
          </a:p>
        </p:txBody>
      </p:sp>
      <p:sp>
        <p:nvSpPr>
          <p:cNvPr id="6" name="Content Placeholder 5">
            <a:extLst>
              <a:ext uri="{FF2B5EF4-FFF2-40B4-BE49-F238E27FC236}">
                <a16:creationId xmlns:a16="http://schemas.microsoft.com/office/drawing/2014/main" id="{2C457048-5DA6-433A-A37F-3396C85F4D9C}"/>
              </a:ext>
            </a:extLst>
          </p:cNvPr>
          <p:cNvSpPr>
            <a:spLocks noGrp="1"/>
          </p:cNvSpPr>
          <p:nvPr>
            <p:ph sz="quarter" idx="4"/>
          </p:nvPr>
        </p:nvSpPr>
        <p:spPr>
          <a:xfrm>
            <a:off x="471882" y="1715666"/>
            <a:ext cx="4041775" cy="3951288"/>
          </a:xfrm>
        </p:spPr>
        <p:txBody>
          <a:bodyPr/>
          <a:lstStyle/>
          <a:p>
            <a:r>
              <a:rPr lang="en-US" sz="2000" dirty="0"/>
              <a:t>Intelligence is fixed at birth.</a:t>
            </a:r>
            <a:br>
              <a:rPr lang="en-US" sz="2000" dirty="0"/>
            </a:br>
            <a:endParaRPr lang="en-US" sz="2000" dirty="0"/>
          </a:p>
          <a:p>
            <a:r>
              <a:rPr lang="en-US" sz="2000" dirty="0"/>
              <a:t>Increased effort does not lead to success.</a:t>
            </a:r>
          </a:p>
          <a:p>
            <a:r>
              <a:rPr lang="en-US" sz="2000" dirty="0"/>
              <a:t>Roadblocks are an excuse to be absent. </a:t>
            </a:r>
          </a:p>
          <a:p>
            <a:endParaRPr lang="en-US" sz="2000" dirty="0"/>
          </a:p>
        </p:txBody>
      </p:sp>
      <p:pic>
        <p:nvPicPr>
          <p:cNvPr id="8" name="Picture 7">
            <a:extLst>
              <a:ext uri="{FF2B5EF4-FFF2-40B4-BE49-F238E27FC236}">
                <a16:creationId xmlns:a16="http://schemas.microsoft.com/office/drawing/2014/main" id="{1B9C5095-90F7-4B4A-BF14-92FC068A0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813" y="3933056"/>
            <a:ext cx="4300053" cy="2870082"/>
          </a:xfrm>
          <a:prstGeom prst="rect">
            <a:avLst/>
          </a:prstGeom>
        </p:spPr>
      </p:pic>
    </p:spTree>
    <p:extLst>
      <p:ext uri="{BB962C8B-B14F-4D97-AF65-F5344CB8AC3E}">
        <p14:creationId xmlns:p14="http://schemas.microsoft.com/office/powerpoint/2010/main" val="4250309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F7C6-877C-4E87-AE5E-0B169E2CBB4B}"/>
              </a:ext>
            </a:extLst>
          </p:cNvPr>
          <p:cNvSpPr>
            <a:spLocks noGrp="1"/>
          </p:cNvSpPr>
          <p:nvPr>
            <p:ph type="title"/>
          </p:nvPr>
        </p:nvSpPr>
        <p:spPr/>
        <p:txBody>
          <a:bodyPr/>
          <a:lstStyle/>
          <a:p>
            <a:r>
              <a:rPr lang="en-US" dirty="0"/>
              <a:t>What Went Well</a:t>
            </a:r>
            <a:br>
              <a:rPr lang="en-US" dirty="0"/>
            </a:br>
            <a:r>
              <a:rPr lang="en-US" dirty="0"/>
              <a:t>Exercise for Students</a:t>
            </a:r>
          </a:p>
        </p:txBody>
      </p:sp>
      <p:sp>
        <p:nvSpPr>
          <p:cNvPr id="3" name="Content Placeholder 2">
            <a:extLst>
              <a:ext uri="{FF2B5EF4-FFF2-40B4-BE49-F238E27FC236}">
                <a16:creationId xmlns:a16="http://schemas.microsoft.com/office/drawing/2014/main" id="{A58A7498-0E11-4686-9D3D-AA7F26FB1B37}"/>
              </a:ext>
            </a:extLst>
          </p:cNvPr>
          <p:cNvSpPr>
            <a:spLocks noGrp="1"/>
          </p:cNvSpPr>
          <p:nvPr>
            <p:ph idx="1"/>
          </p:nvPr>
        </p:nvSpPr>
        <p:spPr/>
        <p:txBody>
          <a:bodyPr/>
          <a:lstStyle/>
          <a:p>
            <a:pPr marL="0" indent="0">
              <a:buNone/>
            </a:pPr>
            <a:r>
              <a:rPr lang="en-US" sz="2400" dirty="0"/>
              <a:t>Have students write down daily 3 good things that happened to them.</a:t>
            </a:r>
          </a:p>
          <a:p>
            <a:pPr marL="0" indent="0">
              <a:buNone/>
            </a:pPr>
            <a:endParaRPr lang="en-US" sz="2400" dirty="0"/>
          </a:p>
          <a:p>
            <a:pPr marL="0" indent="0">
              <a:buNone/>
            </a:pPr>
            <a:r>
              <a:rPr lang="en-US" sz="2400" dirty="0"/>
              <a:t>Write about one of the following:</a:t>
            </a:r>
          </a:p>
          <a:p>
            <a:pPr marL="0" indent="0">
              <a:buNone/>
            </a:pPr>
            <a:endParaRPr lang="en-US" sz="2400" dirty="0"/>
          </a:p>
          <a:p>
            <a:pPr marL="0" indent="0">
              <a:buNone/>
            </a:pPr>
            <a:r>
              <a:rPr lang="en-US" sz="2400" dirty="0"/>
              <a:t>Why did this good thing happen?</a:t>
            </a:r>
          </a:p>
          <a:p>
            <a:pPr marL="0" indent="0">
              <a:buNone/>
            </a:pPr>
            <a:r>
              <a:rPr lang="en-US" sz="2400" dirty="0"/>
              <a:t>What does this mean to you?</a:t>
            </a:r>
          </a:p>
          <a:p>
            <a:pPr marL="0" indent="0">
              <a:buNone/>
            </a:pPr>
            <a:r>
              <a:rPr lang="en-US" sz="2400" dirty="0"/>
              <a:t>How can you have more of this good thing in the future?</a:t>
            </a:r>
          </a:p>
        </p:txBody>
      </p:sp>
    </p:spTree>
    <p:extLst>
      <p:ext uri="{BB962C8B-B14F-4D97-AF65-F5344CB8AC3E}">
        <p14:creationId xmlns:p14="http://schemas.microsoft.com/office/powerpoint/2010/main" val="4247573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04F81E-330B-4765-88AA-2BD96DE140E8}"/>
              </a:ext>
            </a:extLst>
          </p:cNvPr>
          <p:cNvSpPr>
            <a:spLocks noGrp="1"/>
          </p:cNvSpPr>
          <p:nvPr>
            <p:ph type="title"/>
          </p:nvPr>
        </p:nvSpPr>
        <p:spPr>
          <a:xfrm>
            <a:off x="603504" y="640080"/>
            <a:ext cx="2462022" cy="5257800"/>
          </a:xfrm>
        </p:spPr>
        <p:txBody>
          <a:bodyPr>
            <a:normAutofit/>
          </a:bodyPr>
          <a:lstStyle/>
          <a:p>
            <a:r>
              <a:rPr lang="en-US" dirty="0">
                <a:solidFill>
                  <a:schemeClr val="bg1"/>
                </a:solidFill>
              </a:rPr>
              <a:t>Avoid Overthinking and Social Comparison</a:t>
            </a:r>
          </a:p>
        </p:txBody>
      </p:sp>
      <p:sp>
        <p:nvSpPr>
          <p:cNvPr id="3" name="Content Placeholder 2">
            <a:extLst>
              <a:ext uri="{FF2B5EF4-FFF2-40B4-BE49-F238E27FC236}">
                <a16:creationId xmlns:a16="http://schemas.microsoft.com/office/drawing/2014/main" id="{72DC720C-74C0-49B6-B294-FBD89E0100E3}"/>
              </a:ext>
            </a:extLst>
          </p:cNvPr>
          <p:cNvSpPr>
            <a:spLocks noGrp="1"/>
          </p:cNvSpPr>
          <p:nvPr>
            <p:ph idx="1"/>
          </p:nvPr>
        </p:nvSpPr>
        <p:spPr>
          <a:xfrm>
            <a:off x="4018788" y="640081"/>
            <a:ext cx="4518490" cy="5257800"/>
          </a:xfrm>
        </p:spPr>
        <p:txBody>
          <a:bodyPr anchor="ctr">
            <a:normAutofit/>
          </a:bodyPr>
          <a:lstStyle/>
          <a:p>
            <a:pPr marL="0" indent="0">
              <a:buNone/>
            </a:pPr>
            <a:r>
              <a:rPr lang="en-US" dirty="0"/>
              <a:t>“Overthinking is thinking too much, needlessly, passively, endlessly, and excessively pondering the meaning, causes, and consequences of your character, your feelings, and your problems.” – Sonja Lyubomirsky</a:t>
            </a:r>
          </a:p>
          <a:p>
            <a:pPr marL="0" indent="0">
              <a:buNone/>
            </a:pPr>
            <a:endParaRPr lang="en-US" dirty="0"/>
          </a:p>
          <a:p>
            <a:pPr marL="0" indent="0">
              <a:buNone/>
            </a:pPr>
            <a:r>
              <a:rPr lang="en-US"/>
              <a:t>Negative Consequences:</a:t>
            </a:r>
          </a:p>
          <a:p>
            <a:pPr>
              <a:buFont typeface="Arial" panose="020B0604020202020204" pitchFamily="34" charset="0"/>
              <a:buChar char="•"/>
            </a:pPr>
            <a:r>
              <a:rPr lang="en-US"/>
              <a:t>Increases sadness</a:t>
            </a:r>
          </a:p>
          <a:p>
            <a:pPr>
              <a:buFont typeface="Arial" panose="020B0604020202020204" pitchFamily="34" charset="0"/>
              <a:buChar char="•"/>
            </a:pPr>
            <a:r>
              <a:rPr lang="en-US"/>
              <a:t>Fosters negative thinking</a:t>
            </a:r>
          </a:p>
          <a:p>
            <a:pPr>
              <a:buFont typeface="Arial" panose="020B0604020202020204" pitchFamily="34" charset="0"/>
              <a:buChar char="•"/>
            </a:pPr>
            <a:r>
              <a:rPr lang="en-US"/>
              <a:t>Impairs the ability to solve problems</a:t>
            </a:r>
          </a:p>
          <a:p>
            <a:pPr>
              <a:buFont typeface="Arial" panose="020B0604020202020204" pitchFamily="34" charset="0"/>
              <a:buChar char="•"/>
            </a:pPr>
            <a:r>
              <a:rPr lang="en-US"/>
              <a:t>Decreases motivation</a:t>
            </a:r>
          </a:p>
          <a:p>
            <a:pPr>
              <a:buFont typeface="Arial" panose="020B0604020202020204" pitchFamily="34" charset="0"/>
              <a:buChar char="•"/>
            </a:pPr>
            <a:r>
              <a:rPr lang="en-US"/>
              <a:t>Interferes with concentration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915403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65510-92DB-482C-BB31-DE2AF7A5239E}"/>
              </a:ext>
            </a:extLst>
          </p:cNvPr>
          <p:cNvSpPr>
            <a:spLocks noGrp="1"/>
          </p:cNvSpPr>
          <p:nvPr>
            <p:ph type="title"/>
          </p:nvPr>
        </p:nvSpPr>
        <p:spPr>
          <a:xfrm>
            <a:off x="717619" y="1112969"/>
            <a:ext cx="2952974" cy="4166010"/>
          </a:xfrm>
        </p:spPr>
        <p:txBody>
          <a:bodyPr>
            <a:normAutofit/>
          </a:bodyPr>
          <a:lstStyle/>
          <a:p>
            <a:r>
              <a:rPr lang="en-US">
                <a:solidFill>
                  <a:srgbClr val="FFFFFF"/>
                </a:solidFill>
              </a:rPr>
              <a:t>Social Comparison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E08A92-7051-498C-B6BE-FECF970C1541}"/>
              </a:ext>
            </a:extLst>
          </p:cNvPr>
          <p:cNvSpPr>
            <a:spLocks noGrp="1"/>
          </p:cNvSpPr>
          <p:nvPr>
            <p:ph idx="1"/>
          </p:nvPr>
        </p:nvSpPr>
        <p:spPr>
          <a:xfrm>
            <a:off x="4572000" y="820880"/>
            <a:ext cx="4320480" cy="4889350"/>
          </a:xfrm>
        </p:spPr>
        <p:txBody>
          <a:bodyPr anchor="t">
            <a:normAutofit fontScale="92500" lnSpcReduction="10000"/>
          </a:bodyPr>
          <a:lstStyle/>
          <a:p>
            <a:pPr marL="0" indent="0">
              <a:buNone/>
            </a:pPr>
            <a:r>
              <a:rPr lang="en-US" dirty="0">
                <a:solidFill>
                  <a:schemeClr val="accent2">
                    <a:lumMod val="50000"/>
                  </a:schemeClr>
                </a:solidFill>
              </a:rPr>
              <a:t>Social media results in comparison:</a:t>
            </a:r>
          </a:p>
          <a:p>
            <a:r>
              <a:rPr lang="en-US" dirty="0"/>
              <a:t>Noticing our friends, coworkers, family members, and even fictional characters</a:t>
            </a:r>
          </a:p>
          <a:p>
            <a:r>
              <a:rPr lang="en-US" dirty="0"/>
              <a:t>On social media, they are smarter, richer, healthier, funnier, or more attractive than we are</a:t>
            </a:r>
          </a:p>
          <a:p>
            <a:endParaRPr lang="en-US" dirty="0"/>
          </a:p>
          <a:p>
            <a:pPr marL="0" indent="0">
              <a:buNone/>
            </a:pPr>
            <a:r>
              <a:rPr lang="en-US" dirty="0"/>
              <a:t>Dealing with overthinking and social comparison:</a:t>
            </a:r>
          </a:p>
          <a:p>
            <a:pPr marL="0" indent="0">
              <a:buNone/>
            </a:pPr>
            <a:endParaRPr lang="en-US" dirty="0"/>
          </a:p>
          <a:p>
            <a:r>
              <a:rPr lang="en-US" dirty="0">
                <a:solidFill>
                  <a:schemeClr val="accent2">
                    <a:lumMod val="50000"/>
                  </a:schemeClr>
                </a:solidFill>
              </a:rPr>
              <a:t>Become aware of the impacts of social media.</a:t>
            </a:r>
          </a:p>
          <a:p>
            <a:r>
              <a:rPr lang="en-US" dirty="0"/>
              <a:t>Yell stop!</a:t>
            </a:r>
          </a:p>
          <a:p>
            <a:r>
              <a:rPr lang="en-US" dirty="0"/>
              <a:t>Don’t sweat the small stuff.</a:t>
            </a:r>
          </a:p>
          <a:p>
            <a:r>
              <a:rPr lang="en-US" dirty="0"/>
              <a:t>Will it matter in a year? If so, begin taking small steps to resolve the issue.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90020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3250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D7AAB-C036-4CE6-9520-53B716EDDC9A}"/>
              </a:ext>
            </a:extLst>
          </p:cNvPr>
          <p:cNvSpPr>
            <a:spLocks noGrp="1"/>
          </p:cNvSpPr>
          <p:nvPr>
            <p:ph type="title"/>
          </p:nvPr>
        </p:nvSpPr>
        <p:spPr>
          <a:xfrm>
            <a:off x="445770" y="640263"/>
            <a:ext cx="2866644" cy="1344975"/>
          </a:xfrm>
        </p:spPr>
        <p:txBody>
          <a:bodyPr>
            <a:normAutofit/>
          </a:bodyPr>
          <a:lstStyle/>
          <a:p>
            <a:r>
              <a:rPr lang="en-US" sz="3100" dirty="0">
                <a:solidFill>
                  <a:schemeClr val="bg1"/>
                </a:solidFill>
              </a:rPr>
              <a:t>Practice Acts of Kindness</a:t>
            </a: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2050687"/>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AD8987-4724-40D0-A9F4-6C3431E65E37}"/>
              </a:ext>
            </a:extLst>
          </p:cNvPr>
          <p:cNvSpPr>
            <a:spLocks noGrp="1"/>
          </p:cNvSpPr>
          <p:nvPr>
            <p:ph idx="1"/>
          </p:nvPr>
        </p:nvSpPr>
        <p:spPr>
          <a:xfrm>
            <a:off x="445207" y="2121763"/>
            <a:ext cx="2866644" cy="3773010"/>
          </a:xfrm>
        </p:spPr>
        <p:txBody>
          <a:bodyPr>
            <a:normAutofit/>
          </a:bodyPr>
          <a:lstStyle/>
          <a:p>
            <a:pPr marL="0" indent="0">
              <a:buNone/>
            </a:pPr>
            <a:r>
              <a:rPr lang="en-US" sz="1700">
                <a:solidFill>
                  <a:schemeClr val="bg1"/>
                </a:solidFill>
              </a:rPr>
              <a:t>Why does it work?</a:t>
            </a:r>
          </a:p>
          <a:p>
            <a:r>
              <a:rPr lang="en-US" sz="1700">
                <a:solidFill>
                  <a:schemeClr val="bg1"/>
                </a:solidFill>
              </a:rPr>
              <a:t>View others more positively</a:t>
            </a:r>
          </a:p>
          <a:p>
            <a:r>
              <a:rPr lang="en-US" sz="1700">
                <a:solidFill>
                  <a:schemeClr val="bg1"/>
                </a:solidFill>
              </a:rPr>
              <a:t>Connect with others</a:t>
            </a:r>
          </a:p>
          <a:p>
            <a:r>
              <a:rPr lang="en-US" sz="1700">
                <a:solidFill>
                  <a:schemeClr val="bg1"/>
                </a:solidFill>
              </a:rPr>
              <a:t>Appreciate your own good fortune</a:t>
            </a:r>
          </a:p>
          <a:p>
            <a:r>
              <a:rPr lang="en-US" sz="1700">
                <a:solidFill>
                  <a:schemeClr val="bg1"/>
                </a:solidFill>
              </a:rPr>
              <a:t>Leads to positive social consequences</a:t>
            </a:r>
          </a:p>
          <a:p>
            <a:r>
              <a:rPr lang="en-US" sz="1700">
                <a:solidFill>
                  <a:schemeClr val="bg1"/>
                </a:solidFill>
              </a:rPr>
              <a:t>Feel good about yourself</a:t>
            </a:r>
          </a:p>
          <a:p>
            <a:r>
              <a:rPr lang="en-US" sz="1700">
                <a:solidFill>
                  <a:schemeClr val="bg1"/>
                </a:solidFill>
              </a:rPr>
              <a:t>Chain of kindness</a:t>
            </a:r>
          </a:p>
          <a:p>
            <a:endParaRPr lang="en-US" sz="1700">
              <a:solidFill>
                <a:schemeClr val="bg1"/>
              </a:solidFill>
            </a:endParaRPr>
          </a:p>
        </p:txBody>
      </p:sp>
      <p:pic>
        <p:nvPicPr>
          <p:cNvPr id="7" name="Picture 6">
            <a:extLst>
              <a:ext uri="{FF2B5EF4-FFF2-40B4-BE49-F238E27FC236}">
                <a16:creationId xmlns:a16="http://schemas.microsoft.com/office/drawing/2014/main" id="{D1BBA79A-019D-4C05-AA5C-A8B8FED46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037" y="1860844"/>
            <a:ext cx="4947489" cy="2980862"/>
          </a:xfrm>
          <a:prstGeom prst="rect">
            <a:avLst/>
          </a:prstGeom>
        </p:spPr>
      </p:pic>
    </p:spTree>
    <p:extLst>
      <p:ext uri="{BB962C8B-B14F-4D97-AF65-F5344CB8AC3E}">
        <p14:creationId xmlns:p14="http://schemas.microsoft.com/office/powerpoint/2010/main" val="3812626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D161237A-A30A-4CB0-9A12-19A03553BABC}"/>
              </a:ext>
            </a:extLst>
          </p:cNvPr>
          <p:cNvPicPr>
            <a:picLocks noChangeAspect="1"/>
          </p:cNvPicPr>
          <p:nvPr/>
        </p:nvPicPr>
        <p:blipFill rotWithShape="1">
          <a:blip r:embed="rId3">
            <a:extLst>
              <a:ext uri="{28A0092B-C50C-407E-A947-70E740481C1C}">
                <a14:useLocalDpi xmlns:a14="http://schemas.microsoft.com/office/drawing/2010/main" val="0"/>
              </a:ext>
            </a:extLst>
          </a:blip>
          <a:srcRect l="25537" r="24520" b="3"/>
          <a:stretch/>
        </p:blipFill>
        <p:spPr>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74DBB1-1805-4D01-A68C-FC3958762CDC}"/>
              </a:ext>
            </a:extLst>
          </p:cNvPr>
          <p:cNvSpPr>
            <a:spLocks noGrp="1"/>
          </p:cNvSpPr>
          <p:nvPr>
            <p:ph type="title"/>
          </p:nvPr>
        </p:nvSpPr>
        <p:spPr>
          <a:xfrm>
            <a:off x="4370286" y="444272"/>
            <a:ext cx="4291113" cy="1325563"/>
          </a:xfrm>
        </p:spPr>
        <p:txBody>
          <a:bodyPr>
            <a:normAutofit/>
          </a:bodyPr>
          <a:lstStyle/>
          <a:p>
            <a:r>
              <a:rPr lang="en-US" dirty="0"/>
              <a:t>Kindness Exercise</a:t>
            </a:r>
          </a:p>
        </p:txBody>
      </p:sp>
      <p:sp>
        <p:nvSpPr>
          <p:cNvPr id="3" name="Content Placeholder 2">
            <a:extLst>
              <a:ext uri="{FF2B5EF4-FFF2-40B4-BE49-F238E27FC236}">
                <a16:creationId xmlns:a16="http://schemas.microsoft.com/office/drawing/2014/main" id="{8DC98A65-D4D0-47C5-A8B4-05CA5AFDE691}"/>
              </a:ext>
            </a:extLst>
          </p:cNvPr>
          <p:cNvSpPr>
            <a:spLocks noGrp="1"/>
          </p:cNvSpPr>
          <p:nvPr>
            <p:ph idx="1"/>
          </p:nvPr>
        </p:nvSpPr>
        <p:spPr>
          <a:xfrm>
            <a:off x="4370286" y="1904772"/>
            <a:ext cx="4291113" cy="4351338"/>
          </a:xfrm>
        </p:spPr>
        <p:txBody>
          <a:bodyPr>
            <a:normAutofit/>
          </a:bodyPr>
          <a:lstStyle/>
          <a:p>
            <a:pPr marL="0" indent="0">
              <a:buNone/>
            </a:pPr>
            <a:r>
              <a:rPr lang="en-US" dirty="0"/>
              <a:t>Seligman states that this exercise is the “single most reliable momentary increase in well-being of any exercise he has tested.”</a:t>
            </a:r>
          </a:p>
          <a:p>
            <a:pPr marL="0" indent="0">
              <a:buNone/>
            </a:pPr>
            <a:endParaRPr lang="en-US" dirty="0"/>
          </a:p>
          <a:p>
            <a:pPr marL="0" indent="0">
              <a:buNone/>
            </a:pPr>
            <a:endParaRPr lang="en-US" dirty="0"/>
          </a:p>
          <a:p>
            <a:pPr marL="0" indent="0">
              <a:buNone/>
            </a:pPr>
            <a:r>
              <a:rPr lang="en-US" dirty="0"/>
              <a:t>Practice an act of kindness.</a:t>
            </a:r>
          </a:p>
          <a:p>
            <a:pPr marL="0" indent="0">
              <a:buNone/>
            </a:pPr>
            <a:endParaRPr lang="en-US" dirty="0"/>
          </a:p>
          <a:p>
            <a:pPr marL="0" indent="0">
              <a:buNone/>
            </a:pPr>
            <a:r>
              <a:rPr lang="en-US" dirty="0"/>
              <a:t>Examples?</a:t>
            </a:r>
          </a:p>
          <a:p>
            <a:pPr marL="0" indent="0">
              <a:buNone/>
            </a:pPr>
            <a:endParaRPr lang="en-US" dirty="0"/>
          </a:p>
        </p:txBody>
      </p:sp>
    </p:spTree>
    <p:extLst>
      <p:ext uri="{BB962C8B-B14F-4D97-AF65-F5344CB8AC3E}">
        <p14:creationId xmlns:p14="http://schemas.microsoft.com/office/powerpoint/2010/main" val="3413870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802" name="Rectangle 2"/>
          <p:cNvSpPr>
            <a:spLocks noGrp="1" noChangeArrowheads="1"/>
          </p:cNvSpPr>
          <p:nvPr>
            <p:ph type="title"/>
          </p:nvPr>
        </p:nvSpPr>
        <p:spPr>
          <a:xfrm>
            <a:off x="628649" y="365125"/>
            <a:ext cx="4147457" cy="1325563"/>
          </a:xfrm>
        </p:spPr>
        <p:txBody>
          <a:bodyPr vert="horz" lIns="91440" tIns="45720" rIns="91440" bIns="45720" rtlCol="0" anchor="ctr">
            <a:normAutofit/>
          </a:bodyPr>
          <a:lstStyle/>
          <a:p>
            <a:pPr defTabSz="914400">
              <a:defRPr/>
            </a:pPr>
            <a:r>
              <a:rPr lang="en-US" sz="4400" dirty="0"/>
              <a:t>Nurture Social Relationships</a:t>
            </a:r>
          </a:p>
        </p:txBody>
      </p:sp>
      <p:sp>
        <p:nvSpPr>
          <p:cNvPr id="5" name="TextBox 4">
            <a:extLst>
              <a:ext uri="{FF2B5EF4-FFF2-40B4-BE49-F238E27FC236}">
                <a16:creationId xmlns:a16="http://schemas.microsoft.com/office/drawing/2014/main" id="{0BDE783F-533D-4993-B175-B64F1EC750FD}"/>
              </a:ext>
            </a:extLst>
          </p:cNvPr>
          <p:cNvSpPr txBox="1"/>
          <p:nvPr/>
        </p:nvSpPr>
        <p:spPr>
          <a:xfrm>
            <a:off x="628649" y="1825625"/>
            <a:ext cx="3106568" cy="3399518"/>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1700">
                <a:solidFill>
                  <a:schemeClr val="tx1"/>
                </a:solidFill>
                <a:latin typeface="+mn-lt"/>
                <a:ea typeface="+mn-ea"/>
              </a:rPr>
              <a:t>Make time for others.</a:t>
            </a:r>
          </a:p>
          <a:p>
            <a:pPr marL="342900" indent="-228600">
              <a:lnSpc>
                <a:spcPct val="90000"/>
              </a:lnSpc>
              <a:spcAft>
                <a:spcPts val="600"/>
              </a:spcAft>
              <a:buFont typeface="Arial" panose="020B0604020202020204" pitchFamily="34" charset="0"/>
              <a:buChar char="•"/>
            </a:pPr>
            <a:r>
              <a:rPr lang="en-US" sz="1700">
                <a:solidFill>
                  <a:schemeClr val="tx1"/>
                </a:solidFill>
                <a:latin typeface="+mn-lt"/>
                <a:ea typeface="+mn-ea"/>
              </a:rPr>
              <a:t>Express admiration and appreciation.</a:t>
            </a:r>
          </a:p>
          <a:p>
            <a:pPr marL="342900" indent="-228600">
              <a:lnSpc>
                <a:spcPct val="90000"/>
              </a:lnSpc>
              <a:spcAft>
                <a:spcPts val="600"/>
              </a:spcAft>
              <a:buFont typeface="Arial" panose="020B0604020202020204" pitchFamily="34" charset="0"/>
              <a:buChar char="•"/>
            </a:pPr>
            <a:r>
              <a:rPr lang="en-US" sz="1700">
                <a:solidFill>
                  <a:schemeClr val="tx1"/>
                </a:solidFill>
                <a:latin typeface="+mn-lt"/>
                <a:ea typeface="+mn-ea"/>
              </a:rPr>
              <a:t>Be supportive and loyal.</a:t>
            </a:r>
          </a:p>
          <a:p>
            <a:pPr indent="-228600">
              <a:lnSpc>
                <a:spcPct val="90000"/>
              </a:lnSpc>
              <a:spcAft>
                <a:spcPts val="600"/>
              </a:spcAft>
              <a:buFont typeface="Arial" panose="020B0604020202020204" pitchFamily="34" charset="0"/>
              <a:buChar char="•"/>
            </a:pPr>
            <a:endParaRPr lang="en-US" sz="1700">
              <a:solidFill>
                <a:schemeClr val="tx1"/>
              </a:solidFill>
              <a:latin typeface="+mn-lt"/>
              <a:ea typeface="+mn-ea"/>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355" y="589389"/>
            <a:ext cx="2952366" cy="196332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352" y="2994128"/>
            <a:ext cx="2116368" cy="3170589"/>
          </a:xfrm>
          <a:prstGeom prst="rect">
            <a:avLst/>
          </a:prstGeom>
        </p:spPr>
      </p:pic>
    </p:spTree>
    <p:extLst>
      <p:ext uri="{BB962C8B-B14F-4D97-AF65-F5344CB8AC3E}">
        <p14:creationId xmlns:p14="http://schemas.microsoft.com/office/powerpoint/2010/main" val="358100606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90405C94-B75A-6743-9834-7C12480264FF}"/>
              </a:ext>
            </a:extLst>
          </p:cNvPr>
          <p:cNvSpPr>
            <a:spLocks noGrp="1"/>
          </p:cNvSpPr>
          <p:nvPr>
            <p:ph idx="1"/>
          </p:nvPr>
        </p:nvSpPr>
        <p:spPr>
          <a:xfrm>
            <a:off x="480060" y="2309994"/>
            <a:ext cx="3182691" cy="4215350"/>
          </a:xfrm>
        </p:spPr>
        <p:txBody>
          <a:bodyPr>
            <a:normAutofit/>
          </a:bodyPr>
          <a:lstStyle/>
          <a:p>
            <a:pPr marL="0" indent="0">
              <a:buNone/>
            </a:pPr>
            <a:endParaRPr lang="en-US" sz="1900" dirty="0"/>
          </a:p>
          <a:p>
            <a:pPr marL="0" indent="0">
              <a:buNone/>
            </a:pPr>
            <a:r>
              <a:rPr lang="en-US" sz="3200" dirty="0"/>
              <a:t>Meditation</a:t>
            </a:r>
          </a:p>
          <a:p>
            <a:pPr marL="0" indent="0">
              <a:buNone/>
            </a:pPr>
            <a:r>
              <a:rPr lang="en-US" sz="3200" dirty="0"/>
              <a:t>Mindfulness</a:t>
            </a:r>
          </a:p>
          <a:p>
            <a:pPr marL="0" indent="0">
              <a:buNone/>
            </a:pPr>
            <a:r>
              <a:rPr lang="en-US" sz="3200" dirty="0"/>
              <a:t>Breathing</a:t>
            </a:r>
          </a:p>
          <a:p>
            <a:pPr marL="0" indent="0">
              <a:buNone/>
            </a:pPr>
            <a:r>
              <a:rPr lang="en-US" sz="3200" dirty="0"/>
              <a:t>Exercise</a:t>
            </a:r>
          </a:p>
          <a:p>
            <a:pPr marL="0" indent="0">
              <a:buNone/>
            </a:pPr>
            <a:r>
              <a:rPr lang="en-US" sz="3200" dirty="0"/>
              <a:t>Sleep</a:t>
            </a:r>
          </a:p>
          <a:p>
            <a:pPr marL="0" indent="0">
              <a:buNone/>
            </a:pPr>
            <a:r>
              <a:rPr lang="en-US" sz="2000" dirty="0"/>
              <a:t>We all know about these strategies. Can you increase some of them?</a:t>
            </a:r>
          </a:p>
          <a:p>
            <a:pPr marL="0" indent="0">
              <a:buNone/>
            </a:pPr>
            <a:endParaRPr lang="en-US" sz="1900" dirty="0"/>
          </a:p>
        </p:txBody>
      </p:sp>
      <p:pic>
        <p:nvPicPr>
          <p:cNvPr id="7" name="Content Placeholder 6" descr="A picture containing water, outdoor, sky, boat&#10;&#10;Description automatically generated">
            <a:extLst>
              <a:ext uri="{FF2B5EF4-FFF2-40B4-BE49-F238E27FC236}">
                <a16:creationId xmlns:a16="http://schemas.microsoft.com/office/drawing/2014/main" id="{AA0937FA-585F-4955-8345-9A43AF91E6D8}"/>
              </a:ext>
            </a:extLst>
          </p:cNvPr>
          <p:cNvPicPr>
            <a:picLocks noChangeAspect="1"/>
          </p:cNvPicPr>
          <p:nvPr/>
        </p:nvPicPr>
        <p:blipFill rotWithShape="1">
          <a:blip r:embed="rId3">
            <a:extLst>
              <a:ext uri="{28A0092B-C50C-407E-A947-70E740481C1C}">
                <a14:useLocalDpi xmlns:a14="http://schemas.microsoft.com/office/drawing/2010/main" val="0"/>
              </a:ext>
            </a:extLst>
          </a:blip>
          <a:srcRect l="31285" r="12295"/>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itle 8">
            <a:extLst>
              <a:ext uri="{FF2B5EF4-FFF2-40B4-BE49-F238E27FC236}">
                <a16:creationId xmlns:a16="http://schemas.microsoft.com/office/drawing/2014/main" id="{C7CED3C1-A92E-492F-A01F-6E739F53A392}"/>
              </a:ext>
            </a:extLst>
          </p:cNvPr>
          <p:cNvSpPr>
            <a:spLocks noGrp="1"/>
          </p:cNvSpPr>
          <p:nvPr>
            <p:ph type="title"/>
          </p:nvPr>
        </p:nvSpPr>
        <p:spPr>
          <a:xfrm>
            <a:off x="99730" y="1016738"/>
            <a:ext cx="3943350" cy="1325563"/>
          </a:xfrm>
        </p:spPr>
        <p:txBody>
          <a:bodyPr>
            <a:normAutofit/>
          </a:bodyPr>
          <a:lstStyle/>
          <a:p>
            <a:r>
              <a:rPr lang="en-US" sz="3200" dirty="0"/>
              <a:t>Develop Strategies for</a:t>
            </a:r>
            <a:br>
              <a:rPr lang="en-US" sz="3200" dirty="0"/>
            </a:br>
            <a:r>
              <a:rPr lang="en-US" sz="3200" dirty="0"/>
              <a:t>Coping</a:t>
            </a:r>
          </a:p>
        </p:txBody>
      </p:sp>
    </p:spTree>
    <p:extLst>
      <p:ext uri="{BB962C8B-B14F-4D97-AF65-F5344CB8AC3E}">
        <p14:creationId xmlns:p14="http://schemas.microsoft.com/office/powerpoint/2010/main" val="2390269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D9EA-C255-4A5A-980B-2CC6837EA608}"/>
              </a:ext>
            </a:extLst>
          </p:cNvPr>
          <p:cNvSpPr>
            <a:spLocks noGrp="1"/>
          </p:cNvSpPr>
          <p:nvPr>
            <p:ph type="title"/>
          </p:nvPr>
        </p:nvSpPr>
        <p:spPr>
          <a:xfrm>
            <a:off x="3724072" y="629268"/>
            <a:ext cx="4939868" cy="1286160"/>
          </a:xfrm>
        </p:spPr>
        <p:txBody>
          <a:bodyPr anchor="b">
            <a:normAutofit/>
          </a:bodyPr>
          <a:lstStyle/>
          <a:p>
            <a:r>
              <a:rPr lang="en-US" dirty="0"/>
              <a:t>What is mindfulness?</a:t>
            </a:r>
          </a:p>
        </p:txBody>
      </p:sp>
      <p:sp>
        <p:nvSpPr>
          <p:cNvPr id="3" name="Content Placeholder 2">
            <a:extLst>
              <a:ext uri="{FF2B5EF4-FFF2-40B4-BE49-F238E27FC236}">
                <a16:creationId xmlns:a16="http://schemas.microsoft.com/office/drawing/2014/main" id="{9B506326-E109-4E3B-B6A3-4D0F50268CEB}"/>
              </a:ext>
            </a:extLst>
          </p:cNvPr>
          <p:cNvSpPr>
            <a:spLocks noGrp="1"/>
          </p:cNvSpPr>
          <p:nvPr>
            <p:ph idx="1"/>
          </p:nvPr>
        </p:nvSpPr>
        <p:spPr>
          <a:xfrm>
            <a:off x="3724073" y="2438400"/>
            <a:ext cx="4939867" cy="3785419"/>
          </a:xfrm>
        </p:spPr>
        <p:txBody>
          <a:bodyPr>
            <a:normAutofit/>
          </a:bodyPr>
          <a:lstStyle/>
          <a:p>
            <a:pPr marL="0" indent="0">
              <a:buNone/>
            </a:pPr>
            <a:r>
              <a:rPr lang="en-US" sz="2800" dirty="0"/>
              <a:t>It is taking the time to notice your environment. It provides distraction from worry. </a:t>
            </a:r>
          </a:p>
          <a:p>
            <a:pPr marL="0" indent="0">
              <a:buNone/>
            </a:pPr>
            <a:endParaRPr lang="en-US" sz="2800" dirty="0"/>
          </a:p>
          <a:p>
            <a:pPr marL="0" indent="0">
              <a:buNone/>
            </a:pPr>
            <a:r>
              <a:rPr lang="en-US" sz="2800" dirty="0"/>
              <a:t>Examples?</a:t>
            </a:r>
          </a:p>
          <a:p>
            <a:pPr marL="0" indent="0">
              <a:buNone/>
            </a:pPr>
            <a:endParaRPr lang="en-US" sz="1700" dirty="0"/>
          </a:p>
          <a:p>
            <a:pPr marL="0" indent="0">
              <a:buNone/>
            </a:pPr>
            <a:endParaRPr lang="en-US" sz="1700" dirty="0"/>
          </a:p>
        </p:txBody>
      </p:sp>
      <p:pic>
        <p:nvPicPr>
          <p:cNvPr id="5" name="Picture 4" descr="A hand touching a small plant">
            <a:extLst>
              <a:ext uri="{FF2B5EF4-FFF2-40B4-BE49-F238E27FC236}">
                <a16:creationId xmlns:a16="http://schemas.microsoft.com/office/drawing/2014/main" id="{2EF9AD5C-7626-EDDD-7586-CA9BD30C6D05}"/>
              </a:ext>
            </a:extLst>
          </p:cNvPr>
          <p:cNvPicPr>
            <a:picLocks noChangeAspect="1"/>
          </p:cNvPicPr>
          <p:nvPr/>
        </p:nvPicPr>
        <p:blipFill rotWithShape="1">
          <a:blip r:embed="rId3"/>
          <a:srcRect l="60696" r="5465"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9D9D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31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D47E3-F829-FC7C-D02B-9E321A06B827}"/>
              </a:ext>
            </a:extLst>
          </p:cNvPr>
          <p:cNvSpPr>
            <a:spLocks noGrp="1"/>
          </p:cNvSpPr>
          <p:nvPr>
            <p:ph type="title"/>
          </p:nvPr>
        </p:nvSpPr>
        <p:spPr/>
        <p:txBody>
          <a:bodyPr/>
          <a:lstStyle/>
          <a:p>
            <a:r>
              <a:rPr lang="en-US" dirty="0"/>
              <a:t>Flip the Classroom</a:t>
            </a:r>
          </a:p>
        </p:txBody>
      </p:sp>
      <p:sp>
        <p:nvSpPr>
          <p:cNvPr id="3" name="Content Placeholder 2">
            <a:extLst>
              <a:ext uri="{FF2B5EF4-FFF2-40B4-BE49-F238E27FC236}">
                <a16:creationId xmlns:a16="http://schemas.microsoft.com/office/drawing/2014/main" id="{6C47F807-C82A-505A-230E-4BD01E65C71B}"/>
              </a:ext>
            </a:extLst>
          </p:cNvPr>
          <p:cNvSpPr>
            <a:spLocks noGrp="1"/>
          </p:cNvSpPr>
          <p:nvPr>
            <p:ph idx="1"/>
          </p:nvPr>
        </p:nvSpPr>
        <p:spPr/>
        <p:txBody>
          <a:bodyPr/>
          <a:lstStyle/>
          <a:p>
            <a:r>
              <a:rPr lang="en-US" dirty="0"/>
              <a:t>Students complete the chapters before class.</a:t>
            </a:r>
          </a:p>
          <a:p>
            <a:r>
              <a:rPr lang="en-US" dirty="0"/>
              <a:t>Your job is to engage with students</a:t>
            </a:r>
          </a:p>
          <a:p>
            <a:pPr lvl="1"/>
            <a:r>
              <a:rPr lang="en-US" dirty="0"/>
              <a:t>Questions and answers</a:t>
            </a:r>
          </a:p>
          <a:p>
            <a:pPr lvl="1"/>
            <a:r>
              <a:rPr lang="en-US" dirty="0"/>
              <a:t>Interactive Exercises</a:t>
            </a:r>
          </a:p>
          <a:p>
            <a:pPr lvl="1"/>
            <a:r>
              <a:rPr lang="en-US" dirty="0"/>
              <a:t>Discussion </a:t>
            </a:r>
          </a:p>
        </p:txBody>
      </p:sp>
    </p:spTree>
    <p:extLst>
      <p:ext uri="{BB962C8B-B14F-4D97-AF65-F5344CB8AC3E}">
        <p14:creationId xmlns:p14="http://schemas.microsoft.com/office/powerpoint/2010/main" val="1799619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5FA3-1AD6-4A30-9CE6-242D5AF7AF4E}"/>
              </a:ext>
            </a:extLst>
          </p:cNvPr>
          <p:cNvSpPr>
            <a:spLocks noGrp="1"/>
          </p:cNvSpPr>
          <p:nvPr>
            <p:ph type="title"/>
          </p:nvPr>
        </p:nvSpPr>
        <p:spPr/>
        <p:txBody>
          <a:bodyPr/>
          <a:lstStyle/>
          <a:p>
            <a:r>
              <a:rPr lang="en-US" dirty="0"/>
              <a:t>Grit is a powerful strategy for coping. </a:t>
            </a:r>
          </a:p>
        </p:txBody>
      </p:sp>
      <p:pic>
        <p:nvPicPr>
          <p:cNvPr id="5" name="Content Placeholder 4">
            <a:extLst>
              <a:ext uri="{FF2B5EF4-FFF2-40B4-BE49-F238E27FC236}">
                <a16:creationId xmlns:a16="http://schemas.microsoft.com/office/drawing/2014/main" id="{D746DEB1-6387-4869-8811-CAD41371CCF3}"/>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rot="5400000">
            <a:off x="4616450" y="2166938"/>
            <a:ext cx="4527550" cy="3394075"/>
          </a:xfrm>
        </p:spPr>
      </p:pic>
      <p:sp>
        <p:nvSpPr>
          <p:cNvPr id="6" name="TextBox 5">
            <a:extLst>
              <a:ext uri="{FF2B5EF4-FFF2-40B4-BE49-F238E27FC236}">
                <a16:creationId xmlns:a16="http://schemas.microsoft.com/office/drawing/2014/main" id="{B42DC248-7FD6-45E8-A4EA-724E6D0F8EC1}"/>
              </a:ext>
            </a:extLst>
          </p:cNvPr>
          <p:cNvSpPr txBox="1"/>
          <p:nvPr/>
        </p:nvSpPr>
        <p:spPr>
          <a:xfrm>
            <a:off x="2411760" y="6237312"/>
            <a:ext cx="5616624" cy="461665"/>
          </a:xfrm>
          <a:prstGeom prst="rect">
            <a:avLst/>
          </a:prstGeom>
          <a:noFill/>
        </p:spPr>
        <p:txBody>
          <a:bodyPr wrap="square" rtlCol="0">
            <a:spAutoFit/>
          </a:bodyPr>
          <a:lstStyle/>
          <a:p>
            <a:r>
              <a:rPr lang="en-US" sz="2400" dirty="0"/>
              <a:t>Grit = Passion and Perseverance</a:t>
            </a:r>
          </a:p>
        </p:txBody>
      </p:sp>
    </p:spTree>
    <p:extLst>
      <p:ext uri="{BB962C8B-B14F-4D97-AF65-F5344CB8AC3E}">
        <p14:creationId xmlns:p14="http://schemas.microsoft.com/office/powerpoint/2010/main" val="331302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B6AA-D373-4225-8E0C-60B4F68ECE41}"/>
              </a:ext>
            </a:extLst>
          </p:cNvPr>
          <p:cNvSpPr>
            <a:spLocks noGrp="1"/>
          </p:cNvSpPr>
          <p:nvPr>
            <p:ph type="title"/>
          </p:nvPr>
        </p:nvSpPr>
        <p:spPr/>
        <p:txBody>
          <a:bodyPr/>
          <a:lstStyle/>
          <a:p>
            <a:r>
              <a:rPr lang="en-US" dirty="0"/>
              <a:t>Grit: Key Ideas</a:t>
            </a:r>
          </a:p>
        </p:txBody>
      </p:sp>
      <p:sp>
        <p:nvSpPr>
          <p:cNvPr id="3" name="Content Placeholder 2">
            <a:extLst>
              <a:ext uri="{FF2B5EF4-FFF2-40B4-BE49-F238E27FC236}">
                <a16:creationId xmlns:a16="http://schemas.microsoft.com/office/drawing/2014/main" id="{C5D4DB07-0159-42A5-BA96-614C690AFF11}"/>
              </a:ext>
            </a:extLst>
          </p:cNvPr>
          <p:cNvSpPr>
            <a:spLocks noGrp="1"/>
          </p:cNvSpPr>
          <p:nvPr>
            <p:ph idx="1"/>
          </p:nvPr>
        </p:nvSpPr>
        <p:spPr>
          <a:xfrm>
            <a:off x="1835696" y="1772816"/>
            <a:ext cx="6335712" cy="3887713"/>
          </a:xfrm>
        </p:spPr>
        <p:txBody>
          <a:bodyPr/>
          <a:lstStyle/>
          <a:p>
            <a:endParaRPr lang="en-US" dirty="0"/>
          </a:p>
          <a:p>
            <a:r>
              <a:rPr lang="en-US" sz="2000" dirty="0"/>
              <a:t>Those who are gritty keep going after challenges or failure. </a:t>
            </a:r>
          </a:p>
          <a:p>
            <a:r>
              <a:rPr lang="en-US" sz="2000" dirty="0">
                <a:solidFill>
                  <a:srgbClr val="FF0000"/>
                </a:solidFill>
              </a:rPr>
              <a:t>Grit is simply a “never give up” attitude</a:t>
            </a:r>
            <a:r>
              <a:rPr lang="en-US" sz="2000" dirty="0"/>
              <a:t>.</a:t>
            </a:r>
          </a:p>
          <a:p>
            <a:r>
              <a:rPr lang="en-US" sz="2000" dirty="0"/>
              <a:t>What we accomplish may depend more on our </a:t>
            </a:r>
            <a:r>
              <a:rPr lang="en-US" sz="2000" dirty="0">
                <a:solidFill>
                  <a:srgbClr val="FF0000"/>
                </a:solidFill>
              </a:rPr>
              <a:t>passion and perseverance </a:t>
            </a:r>
            <a:r>
              <a:rPr lang="en-US" sz="2000" dirty="0"/>
              <a:t>than our innate talent.</a:t>
            </a:r>
          </a:p>
          <a:p>
            <a:r>
              <a:rPr lang="en-US" sz="2000" dirty="0"/>
              <a:t>Talent is how quickly your skills improve when you invest effort. </a:t>
            </a:r>
          </a:p>
          <a:p>
            <a:r>
              <a:rPr lang="en-US" sz="2000" dirty="0"/>
              <a:t>Without effort, your talent is nothing more than your unmet potential. </a:t>
            </a:r>
          </a:p>
          <a:p>
            <a:r>
              <a:rPr lang="en-US" sz="2000" dirty="0">
                <a:solidFill>
                  <a:srgbClr val="FF0000"/>
                </a:solidFill>
              </a:rPr>
              <a:t>Effortful training </a:t>
            </a:r>
            <a:r>
              <a:rPr lang="en-US" sz="2000" dirty="0"/>
              <a:t>is more important than natural talent. It takes 10,000 hours to become an expert. </a:t>
            </a:r>
          </a:p>
          <a:p>
            <a:r>
              <a:rPr lang="en-US" sz="2000" dirty="0"/>
              <a:t>Those with a growth mindset are grittier. </a:t>
            </a:r>
          </a:p>
        </p:txBody>
      </p:sp>
      <p:pic>
        <p:nvPicPr>
          <p:cNvPr id="4" name="Picture 3">
            <a:extLst>
              <a:ext uri="{FF2B5EF4-FFF2-40B4-BE49-F238E27FC236}">
                <a16:creationId xmlns:a16="http://schemas.microsoft.com/office/drawing/2014/main" id="{70AB6591-C3F0-4CA6-98FA-C5603227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545" y="0"/>
            <a:ext cx="3151455" cy="2133408"/>
          </a:xfrm>
          <a:prstGeom prst="rect">
            <a:avLst/>
          </a:prstGeom>
        </p:spPr>
      </p:pic>
    </p:spTree>
    <p:extLst>
      <p:ext uri="{BB962C8B-B14F-4D97-AF65-F5344CB8AC3E}">
        <p14:creationId xmlns:p14="http://schemas.microsoft.com/office/powerpoint/2010/main" val="755173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A5D297-F7D4-4D24-BFF5-4BCCBCA6C9E2}"/>
              </a:ext>
            </a:extLst>
          </p:cNvPr>
          <p:cNvSpPr>
            <a:spLocks noGrp="1"/>
          </p:cNvSpPr>
          <p:nvPr>
            <p:ph type="title"/>
          </p:nvPr>
        </p:nvSpPr>
        <p:spPr>
          <a:xfrm>
            <a:off x="603504" y="1122363"/>
            <a:ext cx="2481097" cy="2387600"/>
          </a:xfrm>
        </p:spPr>
        <p:txBody>
          <a:bodyPr vert="horz" lIns="91440" tIns="45720" rIns="91440" bIns="45720" rtlCol="0" anchor="b">
            <a:normAutofit/>
          </a:bodyPr>
          <a:lstStyle/>
          <a:p>
            <a:pPr defTabSz="914400"/>
            <a:r>
              <a:rPr lang="en-US" sz="4700" kern="1200" dirty="0">
                <a:solidFill>
                  <a:srgbClr val="FFFFFF"/>
                </a:solidFill>
                <a:latin typeface="+mj-lt"/>
                <a:ea typeface="+mj-ea"/>
                <a:cs typeface="+mj-cs"/>
              </a:rPr>
              <a:t>Learn to Forgive</a:t>
            </a:r>
          </a:p>
        </p:txBody>
      </p:sp>
      <p:pic>
        <p:nvPicPr>
          <p:cNvPr id="5" name="Content Placeholder 4">
            <a:extLst>
              <a:ext uri="{FF2B5EF4-FFF2-40B4-BE49-F238E27FC236}">
                <a16:creationId xmlns:a16="http://schemas.microsoft.com/office/drawing/2014/main" id="{45C46BE5-7282-423E-BDA2-7BE0497981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747" y="1758469"/>
            <a:ext cx="4705722" cy="3341062"/>
          </a:xfrm>
          <a:prstGeom prst="rect">
            <a:avLst/>
          </a:prstGeom>
        </p:spPr>
      </p:pic>
    </p:spTree>
    <p:extLst>
      <p:ext uri="{BB962C8B-B14F-4D97-AF65-F5344CB8AC3E}">
        <p14:creationId xmlns:p14="http://schemas.microsoft.com/office/powerpoint/2010/main" val="4050981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BAF4-15EC-4CCD-9A50-0F12ECB2C427}"/>
              </a:ext>
            </a:extLst>
          </p:cNvPr>
          <p:cNvSpPr>
            <a:spLocks noGrp="1"/>
          </p:cNvSpPr>
          <p:nvPr>
            <p:ph type="title"/>
          </p:nvPr>
        </p:nvSpPr>
        <p:spPr>
          <a:xfrm>
            <a:off x="1620838" y="333375"/>
            <a:ext cx="6335712" cy="508000"/>
          </a:xfrm>
        </p:spPr>
        <p:txBody>
          <a:bodyPr wrap="square" anchor="ctr">
            <a:normAutofit/>
          </a:bodyPr>
          <a:lstStyle/>
          <a:p>
            <a:pPr>
              <a:lnSpc>
                <a:spcPct val="90000"/>
              </a:lnSpc>
            </a:pPr>
            <a:r>
              <a:rPr lang="en-US" sz="3000" dirty="0"/>
              <a:t>Increase Flow Activities</a:t>
            </a:r>
          </a:p>
        </p:txBody>
      </p:sp>
      <p:sp>
        <p:nvSpPr>
          <p:cNvPr id="3" name="Content Placeholder 2">
            <a:extLst>
              <a:ext uri="{FF2B5EF4-FFF2-40B4-BE49-F238E27FC236}">
                <a16:creationId xmlns:a16="http://schemas.microsoft.com/office/drawing/2014/main" id="{2E144CCC-3295-4617-84E5-1C1D2F35524E}"/>
              </a:ext>
            </a:extLst>
          </p:cNvPr>
          <p:cNvSpPr>
            <a:spLocks noGrp="1"/>
          </p:cNvSpPr>
          <p:nvPr>
            <p:ph sz="half" idx="1"/>
          </p:nvPr>
        </p:nvSpPr>
        <p:spPr>
          <a:xfrm>
            <a:off x="1619250" y="1268413"/>
            <a:ext cx="3524250" cy="5256212"/>
          </a:xfrm>
        </p:spPr>
        <p:txBody>
          <a:bodyPr wrap="square" anchor="t">
            <a:normAutofit/>
          </a:bodyPr>
          <a:lstStyle/>
          <a:p>
            <a:pPr>
              <a:lnSpc>
                <a:spcPct val="90000"/>
              </a:lnSpc>
            </a:pPr>
            <a:r>
              <a:rPr lang="en-US" sz="2400"/>
              <a:t>Flow is the state of intense absorption and involvement with the present moment.</a:t>
            </a:r>
          </a:p>
          <a:p>
            <a:pPr>
              <a:lnSpc>
                <a:spcPct val="90000"/>
              </a:lnSpc>
            </a:pPr>
            <a:r>
              <a:rPr lang="en-US" sz="2400"/>
              <a:t>Flow is one of the characteristics of the happy life.</a:t>
            </a:r>
          </a:p>
          <a:p>
            <a:pPr>
              <a:lnSpc>
                <a:spcPct val="90000"/>
              </a:lnSpc>
            </a:pPr>
            <a:r>
              <a:rPr lang="en-US" sz="2400"/>
              <a:t>The key to creating flow is to establish a balance between skills and challenges. </a:t>
            </a:r>
          </a:p>
          <a:p>
            <a:pPr>
              <a:lnSpc>
                <a:spcPct val="90000"/>
              </a:lnSpc>
            </a:pPr>
            <a:r>
              <a:rPr lang="en-US" sz="2400"/>
              <a:t>To maintain flow, we must test ourselves in challenging situations. </a:t>
            </a:r>
          </a:p>
        </p:txBody>
      </p:sp>
      <p:pic>
        <p:nvPicPr>
          <p:cNvPr id="6" name="Picture 5" descr="A group of people posing for a photo&#10;&#10;Description automatically generated with medium confidence">
            <a:extLst>
              <a:ext uri="{FF2B5EF4-FFF2-40B4-BE49-F238E27FC236}">
                <a16:creationId xmlns:a16="http://schemas.microsoft.com/office/drawing/2014/main" id="{F6F760E6-533C-458E-B8CC-5BE2EC58B9D6}"/>
              </a:ext>
            </a:extLst>
          </p:cNvPr>
          <p:cNvPicPr>
            <a:picLocks noChangeAspect="1"/>
          </p:cNvPicPr>
          <p:nvPr/>
        </p:nvPicPr>
        <p:blipFill rotWithShape="1">
          <a:blip r:embed="rId2">
            <a:extLst>
              <a:ext uri="{28A0092B-C50C-407E-A947-70E740481C1C}">
                <a14:useLocalDpi xmlns:a14="http://schemas.microsoft.com/office/drawing/2010/main" val="0"/>
              </a:ext>
            </a:extLst>
          </a:blip>
          <a:srcRect l="34367" r="20878" b="-1"/>
          <a:stretch/>
        </p:blipFill>
        <p:spPr>
          <a:xfrm>
            <a:off x="5295900" y="1268413"/>
            <a:ext cx="3524250" cy="5256212"/>
          </a:xfrm>
          <a:prstGeom prst="rect">
            <a:avLst/>
          </a:prstGeom>
          <a:noFill/>
        </p:spPr>
      </p:pic>
    </p:spTree>
    <p:extLst>
      <p:ext uri="{BB962C8B-B14F-4D97-AF65-F5344CB8AC3E}">
        <p14:creationId xmlns:p14="http://schemas.microsoft.com/office/powerpoint/2010/main" val="756609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EB84-FD91-4501-B7A5-31A2A3FE8DE4}"/>
              </a:ext>
            </a:extLst>
          </p:cNvPr>
          <p:cNvSpPr>
            <a:spLocks noGrp="1"/>
          </p:cNvSpPr>
          <p:nvPr>
            <p:ph type="title"/>
          </p:nvPr>
        </p:nvSpPr>
        <p:spPr/>
        <p:txBody>
          <a:bodyPr/>
          <a:lstStyle/>
          <a:p>
            <a:r>
              <a:rPr lang="en-US" dirty="0"/>
              <a:t>Flow and grit are related.</a:t>
            </a:r>
          </a:p>
        </p:txBody>
      </p:sp>
      <p:sp>
        <p:nvSpPr>
          <p:cNvPr id="3" name="Content Placeholder 2">
            <a:extLst>
              <a:ext uri="{FF2B5EF4-FFF2-40B4-BE49-F238E27FC236}">
                <a16:creationId xmlns:a16="http://schemas.microsoft.com/office/drawing/2014/main" id="{7AEA5CDF-04BE-4921-9001-EED83622ABDC}"/>
              </a:ext>
            </a:extLst>
          </p:cNvPr>
          <p:cNvSpPr>
            <a:spLocks noGrp="1"/>
          </p:cNvSpPr>
          <p:nvPr>
            <p:ph idx="1"/>
          </p:nvPr>
        </p:nvSpPr>
        <p:spPr/>
        <p:txBody>
          <a:bodyPr/>
          <a:lstStyle/>
          <a:p>
            <a:pPr marL="0" indent="0">
              <a:buNone/>
            </a:pPr>
            <a:r>
              <a:rPr lang="en-US" dirty="0"/>
              <a:t>To increase grit (passion and perseverance):</a:t>
            </a:r>
          </a:p>
          <a:p>
            <a:pPr marL="457200" indent="-457200">
              <a:buAutoNum type="arabicPeriod"/>
            </a:pPr>
            <a:r>
              <a:rPr lang="en-US" dirty="0"/>
              <a:t>Begin with interest</a:t>
            </a:r>
          </a:p>
          <a:p>
            <a:pPr marL="457200" indent="-457200">
              <a:buAutoNum type="arabicPeriod"/>
            </a:pPr>
            <a:r>
              <a:rPr lang="en-US" dirty="0"/>
              <a:t>Next comes practice. Practice increases interest. </a:t>
            </a:r>
          </a:p>
          <a:p>
            <a:pPr marL="457200" indent="-457200">
              <a:buAutoNum type="arabicPeriod"/>
            </a:pPr>
            <a:r>
              <a:rPr lang="en-US" dirty="0"/>
              <a:t>Then comes purpose. We become passionate when we are convinced that our work matters and has meaning.</a:t>
            </a:r>
          </a:p>
          <a:p>
            <a:pPr marL="457200" indent="-457200">
              <a:buAutoNum type="arabicPeriod"/>
            </a:pPr>
            <a:r>
              <a:rPr lang="en-US" dirty="0"/>
              <a:t>Finally comes hope for a better future. </a:t>
            </a:r>
          </a:p>
        </p:txBody>
      </p:sp>
      <p:pic>
        <p:nvPicPr>
          <p:cNvPr id="5" name="Picture 4">
            <a:extLst>
              <a:ext uri="{FF2B5EF4-FFF2-40B4-BE49-F238E27FC236}">
                <a16:creationId xmlns:a16="http://schemas.microsoft.com/office/drawing/2014/main" id="{1533DA51-5625-4733-B09A-8BBDF88B2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80220"/>
            <a:ext cx="2332464" cy="1749348"/>
          </a:xfrm>
          <a:prstGeom prst="rect">
            <a:avLst/>
          </a:prstGeom>
        </p:spPr>
      </p:pic>
    </p:spTree>
    <p:extLst>
      <p:ext uri="{BB962C8B-B14F-4D97-AF65-F5344CB8AC3E}">
        <p14:creationId xmlns:p14="http://schemas.microsoft.com/office/powerpoint/2010/main" val="590198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A42B73-2409-4CBA-9E47-80E8CD456420}"/>
              </a:ext>
            </a:extLst>
          </p:cNvPr>
          <p:cNvSpPr>
            <a:spLocks noGrp="1"/>
          </p:cNvSpPr>
          <p:nvPr>
            <p:ph type="title"/>
          </p:nvPr>
        </p:nvSpPr>
        <p:spPr>
          <a:xfrm>
            <a:off x="628650" y="704088"/>
            <a:ext cx="2647464" cy="2980944"/>
          </a:xfrm>
        </p:spPr>
        <p:txBody>
          <a:bodyPr>
            <a:normAutofit/>
          </a:bodyPr>
          <a:lstStyle/>
          <a:p>
            <a:r>
              <a:rPr lang="en-US" dirty="0">
                <a:solidFill>
                  <a:schemeClr val="bg1"/>
                </a:solidFill>
              </a:rPr>
              <a:t>Savor Life’s Joys</a:t>
            </a:r>
          </a:p>
        </p:txBody>
      </p:sp>
      <p:sp>
        <p:nvSpPr>
          <p:cNvPr id="3" name="Content Placeholder 2">
            <a:extLst>
              <a:ext uri="{FF2B5EF4-FFF2-40B4-BE49-F238E27FC236}">
                <a16:creationId xmlns:a16="http://schemas.microsoft.com/office/drawing/2014/main" id="{1BD5B9E3-B2AD-4452-891B-42C497F7FCD1}"/>
              </a:ext>
            </a:extLst>
          </p:cNvPr>
          <p:cNvSpPr>
            <a:spLocks noGrp="1"/>
          </p:cNvSpPr>
          <p:nvPr>
            <p:ph idx="1"/>
          </p:nvPr>
        </p:nvSpPr>
        <p:spPr>
          <a:xfrm>
            <a:off x="4659307" y="704088"/>
            <a:ext cx="3851470" cy="5248656"/>
          </a:xfrm>
        </p:spPr>
        <p:txBody>
          <a:bodyPr anchor="ctr">
            <a:normAutofit/>
          </a:bodyPr>
          <a:lstStyle/>
          <a:p>
            <a:pPr marL="0" indent="0">
              <a:buNone/>
            </a:pPr>
            <a:r>
              <a:rPr lang="en-US" sz="1900" dirty="0"/>
              <a:t>The ability to savor positive experiences in life is one of the most important ingredients of happiness.</a:t>
            </a:r>
          </a:p>
          <a:p>
            <a:endParaRPr lang="en-US" sz="1900" dirty="0"/>
          </a:p>
          <a:p>
            <a:pPr marL="0" indent="0">
              <a:buNone/>
            </a:pPr>
            <a:endParaRPr lang="en-US" sz="1900" dirty="0"/>
          </a:p>
          <a:p>
            <a:pPr marL="0" indent="0">
              <a:buNone/>
            </a:pPr>
            <a:r>
              <a:rPr lang="en-US" sz="1900" dirty="0"/>
              <a:t>Relish ordinary experiences</a:t>
            </a:r>
          </a:p>
          <a:p>
            <a:pPr marL="0" indent="0">
              <a:buNone/>
            </a:pPr>
            <a:r>
              <a:rPr lang="en-US" sz="1900" dirty="0"/>
              <a:t>Savor and reminisce with family and friends.</a:t>
            </a:r>
          </a:p>
          <a:p>
            <a:pPr marL="0" indent="0">
              <a:buNone/>
            </a:pPr>
            <a:r>
              <a:rPr lang="en-US" sz="1900" dirty="0"/>
              <a:t>Transport yourself.</a:t>
            </a:r>
          </a:p>
          <a:p>
            <a:pPr marL="0" indent="0">
              <a:buNone/>
            </a:pPr>
            <a:r>
              <a:rPr lang="en-US" sz="1900" dirty="0"/>
              <a:t>Replay happy days. </a:t>
            </a:r>
          </a:p>
          <a:p>
            <a:pPr marL="0" indent="0">
              <a:buNone/>
            </a:pPr>
            <a:r>
              <a:rPr lang="en-US" sz="1900" dirty="0"/>
              <a:t>Celebrate good news.</a:t>
            </a:r>
          </a:p>
          <a:p>
            <a:pPr marL="0" indent="0">
              <a:buNone/>
            </a:pPr>
            <a:r>
              <a:rPr lang="en-US" sz="1900" dirty="0"/>
              <a:t>Be open to beauty and excellence.</a:t>
            </a:r>
          </a:p>
          <a:p>
            <a:pPr marL="0" indent="0">
              <a:buNone/>
            </a:pPr>
            <a:r>
              <a:rPr lang="en-US" sz="1900" dirty="0"/>
              <a:t>Be mindful.</a:t>
            </a:r>
          </a:p>
          <a:p>
            <a:pPr marL="0" indent="0">
              <a:buNone/>
            </a:pPr>
            <a:endParaRPr lang="en-US" sz="1900" dirty="0"/>
          </a:p>
          <a:p>
            <a:pPr marL="0" indent="0">
              <a:buNone/>
            </a:pPr>
            <a:r>
              <a:rPr lang="en-US" sz="1900" dirty="0"/>
              <a:t>Brainstorm: Life’s Joys</a:t>
            </a:r>
          </a:p>
          <a:p>
            <a:pPr marL="0" indent="0">
              <a:buNone/>
            </a:pPr>
            <a:endParaRPr lang="en-US" sz="1900" dirty="0"/>
          </a:p>
        </p:txBody>
      </p:sp>
    </p:spTree>
    <p:extLst>
      <p:ext uri="{BB962C8B-B14F-4D97-AF65-F5344CB8AC3E}">
        <p14:creationId xmlns:p14="http://schemas.microsoft.com/office/powerpoint/2010/main" val="108934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4844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975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CED35C-2184-4398-AE98-42623FA6C414}"/>
              </a:ext>
            </a:extLst>
          </p:cNvPr>
          <p:cNvSpPr>
            <a:spLocks noGrp="1"/>
          </p:cNvSpPr>
          <p:nvPr>
            <p:ph type="title"/>
          </p:nvPr>
        </p:nvSpPr>
        <p:spPr>
          <a:xfrm>
            <a:off x="603504" y="640263"/>
            <a:ext cx="3867912" cy="1344975"/>
          </a:xfrm>
        </p:spPr>
        <p:txBody>
          <a:bodyPr>
            <a:normAutofit/>
          </a:bodyPr>
          <a:lstStyle/>
          <a:p>
            <a:r>
              <a:rPr lang="en-US" sz="3500" dirty="0"/>
              <a:t>Commit to Your Goals</a:t>
            </a:r>
          </a:p>
        </p:txBody>
      </p:sp>
      <p:sp>
        <p:nvSpPr>
          <p:cNvPr id="3" name="Content Placeholder 2">
            <a:extLst>
              <a:ext uri="{FF2B5EF4-FFF2-40B4-BE49-F238E27FC236}">
                <a16:creationId xmlns:a16="http://schemas.microsoft.com/office/drawing/2014/main" id="{11AF3565-E82F-47DD-9A95-7305A0088C94}"/>
              </a:ext>
            </a:extLst>
          </p:cNvPr>
          <p:cNvSpPr>
            <a:spLocks noGrp="1"/>
          </p:cNvSpPr>
          <p:nvPr>
            <p:ph idx="1"/>
          </p:nvPr>
        </p:nvSpPr>
        <p:spPr>
          <a:xfrm>
            <a:off x="603504" y="2121763"/>
            <a:ext cx="3867912" cy="3773010"/>
          </a:xfrm>
        </p:spPr>
        <p:txBody>
          <a:bodyPr>
            <a:normAutofit lnSpcReduction="10000"/>
          </a:bodyPr>
          <a:lstStyle/>
          <a:p>
            <a:pPr marL="0" indent="0">
              <a:buNone/>
            </a:pPr>
            <a:r>
              <a:rPr lang="en-US" sz="1700" dirty="0"/>
              <a:t>“An aim in life is the only fortune worth finding.” </a:t>
            </a:r>
            <a:br>
              <a:rPr lang="en-US" sz="1700" dirty="0"/>
            </a:br>
            <a:r>
              <a:rPr lang="en-US" sz="1700" dirty="0"/>
              <a:t>-Robert Louis Stevenson</a:t>
            </a:r>
          </a:p>
          <a:p>
            <a:pPr marL="0" indent="0">
              <a:buNone/>
            </a:pPr>
            <a:endParaRPr lang="en-US" sz="1700" dirty="0"/>
          </a:p>
          <a:p>
            <a:pPr marL="0" indent="0">
              <a:buNone/>
            </a:pPr>
            <a:r>
              <a:rPr lang="en-US" sz="1700" dirty="0"/>
              <a:t>“Find a happy person and you will find a project.” </a:t>
            </a:r>
            <a:br>
              <a:rPr lang="en-US" sz="1700" dirty="0"/>
            </a:br>
            <a:r>
              <a:rPr lang="en-US" sz="1700" dirty="0"/>
              <a:t>-Sonja Lyubomirsky</a:t>
            </a:r>
          </a:p>
          <a:p>
            <a:pPr marL="0" indent="0">
              <a:buNone/>
            </a:pPr>
            <a:endParaRPr lang="en-US" sz="1700" dirty="0"/>
          </a:p>
          <a:p>
            <a:pPr marL="0" indent="0">
              <a:buNone/>
            </a:pPr>
            <a:r>
              <a:rPr lang="en-US" sz="1700" dirty="0"/>
              <a:t>Working toward a goal is as important to well-being as it’s attainment. </a:t>
            </a:r>
          </a:p>
          <a:p>
            <a:pPr marL="0" indent="0">
              <a:buNone/>
            </a:pPr>
            <a:r>
              <a:rPr lang="en-US" sz="1700" dirty="0"/>
              <a:t>Goals provide structure and meaning to our lives.</a:t>
            </a:r>
          </a:p>
          <a:p>
            <a:pPr marL="0" indent="0">
              <a:buNone/>
            </a:pPr>
            <a:r>
              <a:rPr lang="en-US" sz="1700" dirty="0"/>
              <a:t>Goals help us to master our time. </a:t>
            </a:r>
          </a:p>
          <a:p>
            <a:pPr marL="0" indent="0">
              <a:buNone/>
            </a:pPr>
            <a:r>
              <a:rPr lang="en-US" sz="1700" dirty="0"/>
              <a:t>Accomplish goals with grit.</a:t>
            </a:r>
          </a:p>
        </p:txBody>
      </p:sp>
      <p:pic>
        <p:nvPicPr>
          <p:cNvPr id="5" name="Picture 4">
            <a:extLst>
              <a:ext uri="{FF2B5EF4-FFF2-40B4-BE49-F238E27FC236}">
                <a16:creationId xmlns:a16="http://schemas.microsoft.com/office/drawing/2014/main" id="{A1AE1A0B-62B6-4817-B7D0-C6FB8C126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231" y="2165555"/>
            <a:ext cx="3552722" cy="2371441"/>
          </a:xfrm>
          <a:prstGeom prst="rect">
            <a:avLst/>
          </a:prstGeom>
        </p:spPr>
      </p:pic>
    </p:spTree>
    <p:extLst>
      <p:ext uri="{BB962C8B-B14F-4D97-AF65-F5344CB8AC3E}">
        <p14:creationId xmlns:p14="http://schemas.microsoft.com/office/powerpoint/2010/main" val="474351883"/>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761D-E3E6-4A2E-BF5A-2FA73F5AB4E6}"/>
              </a:ext>
            </a:extLst>
          </p:cNvPr>
          <p:cNvSpPr>
            <a:spLocks noGrp="1"/>
          </p:cNvSpPr>
          <p:nvPr>
            <p:ph type="title"/>
          </p:nvPr>
        </p:nvSpPr>
        <p:spPr/>
        <p:txBody>
          <a:bodyPr/>
          <a:lstStyle/>
          <a:p>
            <a:r>
              <a:rPr lang="en-US" dirty="0"/>
              <a:t>Take Care of Your Body</a:t>
            </a:r>
          </a:p>
        </p:txBody>
      </p:sp>
      <p:sp>
        <p:nvSpPr>
          <p:cNvPr id="3" name="Content Placeholder 2">
            <a:extLst>
              <a:ext uri="{FF2B5EF4-FFF2-40B4-BE49-F238E27FC236}">
                <a16:creationId xmlns:a16="http://schemas.microsoft.com/office/drawing/2014/main" id="{AC37A523-DEFF-4CFD-8C4A-CD9B0C97A0DB}"/>
              </a:ext>
            </a:extLst>
          </p:cNvPr>
          <p:cNvSpPr>
            <a:spLocks noGrp="1"/>
          </p:cNvSpPr>
          <p:nvPr>
            <p:ph idx="1"/>
          </p:nvPr>
        </p:nvSpPr>
        <p:spPr/>
        <p:txBody>
          <a:bodyPr/>
          <a:lstStyle/>
          <a:p>
            <a:r>
              <a:rPr lang="en-US" dirty="0"/>
              <a:t>Exercise increases self-esteem.</a:t>
            </a:r>
          </a:p>
          <a:p>
            <a:r>
              <a:rPr lang="en-US" dirty="0"/>
              <a:t>It provides opportunities for flow.</a:t>
            </a:r>
          </a:p>
          <a:p>
            <a:r>
              <a:rPr lang="en-US" dirty="0"/>
              <a:t>Learn the basics of good nutrition</a:t>
            </a:r>
          </a:p>
        </p:txBody>
      </p:sp>
      <p:pic>
        <p:nvPicPr>
          <p:cNvPr id="5" name="Picture 4">
            <a:extLst>
              <a:ext uri="{FF2B5EF4-FFF2-40B4-BE49-F238E27FC236}">
                <a16:creationId xmlns:a16="http://schemas.microsoft.com/office/drawing/2014/main" id="{EB561315-707C-4EB7-91D3-E219EC774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19" y="3083029"/>
            <a:ext cx="3437497" cy="3759437"/>
          </a:xfrm>
          <a:prstGeom prst="rect">
            <a:avLst/>
          </a:prstGeom>
        </p:spPr>
      </p:pic>
    </p:spTree>
    <p:extLst>
      <p:ext uri="{BB962C8B-B14F-4D97-AF65-F5344CB8AC3E}">
        <p14:creationId xmlns:p14="http://schemas.microsoft.com/office/powerpoint/2010/main" val="750116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5F961CE-3C12-4C8C-A318-AFA43440B069}"/>
              </a:ext>
            </a:extLst>
          </p:cNvPr>
          <p:cNvSpPr>
            <a:spLocks noGrp="1"/>
          </p:cNvSpPr>
          <p:nvPr>
            <p:ph type="title"/>
          </p:nvPr>
        </p:nvSpPr>
        <p:spPr>
          <a:xfrm>
            <a:off x="865495" y="2025786"/>
            <a:ext cx="2387205" cy="1471959"/>
          </a:xfrm>
        </p:spPr>
        <p:txBody>
          <a:bodyPr>
            <a:normAutofit/>
          </a:bodyPr>
          <a:lstStyle/>
          <a:p>
            <a:r>
              <a:rPr lang="en-US" sz="3100" dirty="0">
                <a:solidFill>
                  <a:srgbClr val="FFFFFF"/>
                </a:solidFill>
              </a:rPr>
              <a:t>Intention Statements</a:t>
            </a:r>
          </a:p>
        </p:txBody>
      </p:sp>
      <p:sp>
        <p:nvSpPr>
          <p:cNvPr id="3" name="Content Placeholder 2">
            <a:extLst>
              <a:ext uri="{FF2B5EF4-FFF2-40B4-BE49-F238E27FC236}">
                <a16:creationId xmlns:a16="http://schemas.microsoft.com/office/drawing/2014/main" id="{34C552F6-6A1B-4502-BFDD-C384BB4EEB5D}"/>
              </a:ext>
            </a:extLst>
          </p:cNvPr>
          <p:cNvSpPr>
            <a:spLocks noGrp="1"/>
          </p:cNvSpPr>
          <p:nvPr>
            <p:ph idx="1"/>
          </p:nvPr>
        </p:nvSpPr>
        <p:spPr>
          <a:xfrm>
            <a:off x="832222" y="3766598"/>
            <a:ext cx="2400338" cy="1841879"/>
          </a:xfrm>
        </p:spPr>
        <p:txBody>
          <a:bodyPr anchor="t">
            <a:normAutofit fontScale="92500" lnSpcReduction="10000"/>
          </a:bodyPr>
          <a:lstStyle/>
          <a:p>
            <a:pPr marL="0" indent="0">
              <a:buNone/>
            </a:pPr>
            <a:r>
              <a:rPr lang="en-US" sz="1600" dirty="0">
                <a:solidFill>
                  <a:srgbClr val="FEFFFF"/>
                </a:solidFill>
              </a:rPr>
              <a:t>Make a list of at least five things you can do to improve your happiness.  </a:t>
            </a:r>
          </a:p>
          <a:p>
            <a:pPr marL="0" indent="0">
              <a:buNone/>
            </a:pPr>
            <a:endParaRPr lang="en-US" sz="1600" dirty="0">
              <a:solidFill>
                <a:srgbClr val="FEFFFF"/>
              </a:solidFill>
            </a:endParaRPr>
          </a:p>
          <a:p>
            <a:pPr marL="0" indent="0">
              <a:buNone/>
            </a:pPr>
            <a:r>
              <a:rPr lang="en-US" sz="1600" dirty="0">
                <a:solidFill>
                  <a:srgbClr val="FEFFFF"/>
                </a:solidFill>
              </a:rPr>
              <a:t>Review these ideas. </a:t>
            </a:r>
          </a:p>
          <a:p>
            <a:pPr marL="0" indent="0">
              <a:buNone/>
            </a:pPr>
            <a:endParaRPr lang="en-US" sz="1600" dirty="0">
              <a:solidFill>
                <a:srgbClr val="FEFFFF"/>
              </a:solidFill>
            </a:endParaRPr>
          </a:p>
          <a:p>
            <a:pPr marL="0" indent="0">
              <a:buNone/>
            </a:pPr>
            <a:r>
              <a:rPr lang="en-US" sz="1600" dirty="0">
                <a:solidFill>
                  <a:srgbClr val="FEFFFF"/>
                </a:solidFill>
              </a:rPr>
              <a:t>Share some of your ideas</a:t>
            </a:r>
          </a:p>
        </p:txBody>
      </p:sp>
      <p:pic>
        <p:nvPicPr>
          <p:cNvPr id="4" name="Picture 3">
            <a:extLst>
              <a:ext uri="{FF2B5EF4-FFF2-40B4-BE49-F238E27FC236}">
                <a16:creationId xmlns:a16="http://schemas.microsoft.com/office/drawing/2014/main" id="{218C50DC-3C0B-46C6-86C0-04B0ECD5E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14" y="740931"/>
            <a:ext cx="2427630" cy="1553683"/>
          </a:xfrm>
          <a:prstGeom prst="rect">
            <a:avLst/>
          </a:prstGeom>
        </p:spPr>
      </p:pic>
      <p:sp>
        <p:nvSpPr>
          <p:cNvPr id="6" name="TextBox 5">
            <a:extLst>
              <a:ext uri="{FF2B5EF4-FFF2-40B4-BE49-F238E27FC236}">
                <a16:creationId xmlns:a16="http://schemas.microsoft.com/office/drawing/2014/main" id="{0B7437CC-0C70-4B67-AF69-95D83485026E}"/>
              </a:ext>
            </a:extLst>
          </p:cNvPr>
          <p:cNvSpPr txBox="1"/>
          <p:nvPr/>
        </p:nvSpPr>
        <p:spPr>
          <a:xfrm>
            <a:off x="3729389" y="740931"/>
            <a:ext cx="5039836" cy="7478970"/>
          </a:xfrm>
          <a:prstGeom prst="rect">
            <a:avLst/>
          </a:prstGeom>
          <a:noFill/>
        </p:spPr>
        <p:txBody>
          <a:bodyPr wrap="square" rtlCol="0">
            <a:spAutoFit/>
          </a:bodyPr>
          <a:lstStyle/>
          <a:p>
            <a:pPr marL="742950" indent="-742950">
              <a:buFont typeface="+mj-lt"/>
              <a:buAutoNum type="arabicPeriod"/>
            </a:pPr>
            <a:r>
              <a:rPr lang="en-US" sz="2400" dirty="0"/>
              <a:t>Express Gratitude</a:t>
            </a:r>
          </a:p>
          <a:p>
            <a:pPr marL="742950" indent="-742950">
              <a:buFont typeface="+mj-lt"/>
              <a:buAutoNum type="arabicPeriod"/>
            </a:pPr>
            <a:r>
              <a:rPr lang="en-US" sz="2400" dirty="0"/>
              <a:t>Cultivate Optimism</a:t>
            </a:r>
          </a:p>
          <a:p>
            <a:pPr marL="742950" indent="-742950">
              <a:buFont typeface="+mj-lt"/>
              <a:buAutoNum type="arabicPeriod"/>
            </a:pPr>
            <a:r>
              <a:rPr lang="en-US" sz="2400" dirty="0"/>
              <a:t>Avoid Over-thinking and Social Comparison</a:t>
            </a:r>
          </a:p>
          <a:p>
            <a:pPr marL="742950" indent="-742950">
              <a:buFont typeface="+mj-lt"/>
              <a:buAutoNum type="arabicPeriod"/>
            </a:pPr>
            <a:r>
              <a:rPr lang="en-US" sz="2400" dirty="0"/>
              <a:t>Practice Random Acts of Kindness</a:t>
            </a:r>
          </a:p>
          <a:p>
            <a:pPr marL="742950" indent="-742950">
              <a:buFont typeface="+mj-lt"/>
              <a:buAutoNum type="arabicPeriod"/>
            </a:pPr>
            <a:r>
              <a:rPr lang="en-US" sz="2400" dirty="0"/>
              <a:t>Nurture Social Relationships</a:t>
            </a:r>
          </a:p>
          <a:p>
            <a:pPr marL="742950" indent="-742950">
              <a:buFont typeface="+mj-lt"/>
              <a:buAutoNum type="arabicPeriod"/>
            </a:pPr>
            <a:r>
              <a:rPr lang="en-US" sz="2400" dirty="0"/>
              <a:t>Develop Coping Strategies</a:t>
            </a:r>
          </a:p>
          <a:p>
            <a:pPr marL="742950" indent="-742950">
              <a:buFont typeface="+mj-lt"/>
              <a:buAutoNum type="arabicPeriod"/>
            </a:pPr>
            <a:r>
              <a:rPr lang="en-US" sz="2400" dirty="0"/>
              <a:t>Learn to Forgive</a:t>
            </a:r>
          </a:p>
          <a:p>
            <a:pPr marL="742950" indent="-742950">
              <a:buFont typeface="+mj-lt"/>
              <a:buAutoNum type="arabicPeriod"/>
            </a:pPr>
            <a:r>
              <a:rPr lang="en-US" sz="2400" dirty="0"/>
              <a:t>Increase Flow Activities</a:t>
            </a:r>
          </a:p>
          <a:p>
            <a:pPr marL="742950" indent="-742950">
              <a:buFont typeface="+mj-lt"/>
              <a:buAutoNum type="arabicPeriod"/>
            </a:pPr>
            <a:r>
              <a:rPr lang="en-US" sz="2400" dirty="0"/>
              <a:t>Savor Life’s Joys</a:t>
            </a:r>
          </a:p>
          <a:p>
            <a:pPr marL="742950" indent="-742950">
              <a:buFont typeface="+mj-lt"/>
              <a:buAutoNum type="arabicPeriod"/>
            </a:pPr>
            <a:r>
              <a:rPr lang="en-US" sz="2400" dirty="0"/>
              <a:t>Commit to Your Goals</a:t>
            </a:r>
          </a:p>
          <a:p>
            <a:pPr marL="742950" indent="-742950">
              <a:buFont typeface="+mj-lt"/>
              <a:buAutoNum type="arabicPeriod"/>
            </a:pPr>
            <a:r>
              <a:rPr lang="en-US" sz="2400"/>
              <a:t>Take </a:t>
            </a:r>
            <a:r>
              <a:rPr lang="en-US" sz="2400" dirty="0"/>
              <a:t>Care of Your Body</a:t>
            </a:r>
          </a:p>
          <a:p>
            <a:pPr marL="742950" indent="-742950">
              <a:buFont typeface="+mj-lt"/>
              <a:buAutoNum type="arabicPeriod"/>
            </a:pPr>
            <a:endParaRPr lang="en-US" sz="2400" dirty="0"/>
          </a:p>
          <a:p>
            <a:pPr marL="742950" indent="-742950">
              <a:buFont typeface="+mj-lt"/>
              <a:buAutoNum type="arabicPeriod"/>
            </a:pPr>
            <a:endParaRPr lang="en-US" sz="2400" dirty="0"/>
          </a:p>
          <a:p>
            <a:pPr marL="742950" indent="-742950">
              <a:buFont typeface="+mj-lt"/>
              <a:buAutoNum type="arabicPeriod"/>
            </a:pPr>
            <a:endParaRPr lang="en-US" sz="2400" dirty="0"/>
          </a:p>
          <a:p>
            <a:pPr marL="742950" indent="-742950">
              <a:buFont typeface="+mj-lt"/>
              <a:buAutoNum type="arabicPeriod"/>
            </a:pPr>
            <a:endParaRPr lang="en-US" sz="2400" dirty="0"/>
          </a:p>
          <a:p>
            <a:pPr marL="742950" indent="-742950">
              <a:buFont typeface="+mj-lt"/>
              <a:buAutoNum type="arabicPeriod"/>
            </a:pPr>
            <a:endParaRPr lang="en-US" sz="2400" dirty="0"/>
          </a:p>
          <a:p>
            <a:pPr marL="742950" indent="-742950">
              <a:buFont typeface="+mj-lt"/>
              <a:buAutoNum type="arabicPeriod"/>
            </a:pPr>
            <a:endParaRPr lang="en-US" sz="2400" dirty="0"/>
          </a:p>
          <a:p>
            <a:pPr marL="742950" indent="-742950">
              <a:buFont typeface="+mj-lt"/>
              <a:buAutoNum type="arabicPeriod"/>
            </a:pPr>
            <a:endParaRPr lang="en-US" sz="2400" dirty="0"/>
          </a:p>
        </p:txBody>
      </p:sp>
      <p:sp>
        <p:nvSpPr>
          <p:cNvPr id="7" name="Arrow: Right 6">
            <a:extLst>
              <a:ext uri="{FF2B5EF4-FFF2-40B4-BE49-F238E27FC236}">
                <a16:creationId xmlns:a16="http://schemas.microsoft.com/office/drawing/2014/main" id="{351795BB-EC5E-4C3E-A0E5-7ACE0B4CB8CE}"/>
              </a:ext>
            </a:extLst>
          </p:cNvPr>
          <p:cNvSpPr/>
          <p:nvPr/>
        </p:nvSpPr>
        <p:spPr>
          <a:xfrm>
            <a:off x="2567069" y="4612415"/>
            <a:ext cx="738560" cy="4194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665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61CE-3C12-4C8C-A318-AFA43440B069}"/>
              </a:ext>
            </a:extLst>
          </p:cNvPr>
          <p:cNvSpPr>
            <a:spLocks noGrp="1"/>
          </p:cNvSpPr>
          <p:nvPr>
            <p:ph type="title"/>
          </p:nvPr>
        </p:nvSpPr>
        <p:spPr/>
        <p:txBody>
          <a:bodyPr/>
          <a:lstStyle/>
          <a:p>
            <a:r>
              <a:rPr lang="en-US" dirty="0"/>
              <a:t>Intention Statements</a:t>
            </a:r>
          </a:p>
        </p:txBody>
      </p:sp>
      <p:sp>
        <p:nvSpPr>
          <p:cNvPr id="3" name="Content Placeholder 2">
            <a:extLst>
              <a:ext uri="{FF2B5EF4-FFF2-40B4-BE49-F238E27FC236}">
                <a16:creationId xmlns:a16="http://schemas.microsoft.com/office/drawing/2014/main" id="{34C552F6-6A1B-4502-BFDD-C384BB4EEB5D}"/>
              </a:ext>
            </a:extLst>
          </p:cNvPr>
          <p:cNvSpPr>
            <a:spLocks noGrp="1"/>
          </p:cNvSpPr>
          <p:nvPr>
            <p:ph idx="1"/>
          </p:nvPr>
        </p:nvSpPr>
        <p:spPr/>
        <p:txBody>
          <a:bodyPr/>
          <a:lstStyle/>
          <a:p>
            <a:pPr marL="0" indent="0">
              <a:buNone/>
            </a:pPr>
            <a:r>
              <a:rPr lang="en-US" dirty="0"/>
              <a:t>Make a list of at least five things you can do to improve your happiness.  </a:t>
            </a:r>
          </a:p>
          <a:p>
            <a:pPr marL="0" indent="0">
              <a:buNone/>
            </a:pPr>
            <a:endParaRPr lang="en-US" dirty="0"/>
          </a:p>
          <a:p>
            <a:pPr marL="0" indent="0">
              <a:buNone/>
            </a:pPr>
            <a:r>
              <a:rPr lang="en-US" dirty="0"/>
              <a:t>Make a list of at least five ways you can help your students to improve their happiness. Review the above lists. </a:t>
            </a:r>
          </a:p>
        </p:txBody>
      </p:sp>
      <p:pic>
        <p:nvPicPr>
          <p:cNvPr id="4" name="Picture 3">
            <a:extLst>
              <a:ext uri="{FF2B5EF4-FFF2-40B4-BE49-F238E27FC236}">
                <a16:creationId xmlns:a16="http://schemas.microsoft.com/office/drawing/2014/main" id="{218C50DC-3C0B-46C6-86C0-04B0ECD5E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4653136"/>
            <a:ext cx="3194843" cy="2043814"/>
          </a:xfrm>
          <a:prstGeom prst="rect">
            <a:avLst/>
          </a:prstGeom>
        </p:spPr>
      </p:pic>
    </p:spTree>
    <p:extLst>
      <p:ext uri="{BB962C8B-B14F-4D97-AF65-F5344CB8AC3E}">
        <p14:creationId xmlns:p14="http://schemas.microsoft.com/office/powerpoint/2010/main" val="35902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45C2-EDAA-4823-BD68-A947D78A228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CBC96B7-FB41-48D0-B31A-BDA83AA6CCB1}"/>
              </a:ext>
            </a:extLst>
          </p:cNvPr>
          <p:cNvSpPr>
            <a:spLocks noGrp="1"/>
          </p:cNvSpPr>
          <p:nvPr>
            <p:ph idx="1"/>
          </p:nvPr>
        </p:nvSpPr>
        <p:spPr/>
        <p:txBody>
          <a:bodyPr/>
          <a:lstStyle/>
          <a:p>
            <a:pPr marL="0" indent="0">
              <a:buNone/>
            </a:pPr>
            <a:r>
              <a:rPr lang="en-US" dirty="0">
                <a:solidFill>
                  <a:schemeClr val="tx1">
                    <a:lumMod val="50000"/>
                  </a:schemeClr>
                </a:solidFill>
                <a:hlinkClick r:id="rId2">
                  <a:extLst>
                    <a:ext uri="{A12FA001-AC4F-418D-AE19-62706E023703}">
                      <ahyp:hlinkClr xmlns:ahyp="http://schemas.microsoft.com/office/drawing/2018/hyperlinkcolor" val="tx"/>
                    </a:ext>
                  </a:extLst>
                </a:hlinkClick>
              </a:rPr>
              <a:t>www.collegesuccess1.com</a:t>
            </a:r>
            <a:r>
              <a:rPr lang="en-US" dirty="0">
                <a:solidFill>
                  <a:schemeClr val="tx1">
                    <a:lumMod val="50000"/>
                  </a:schemeClr>
                </a:solidFill>
              </a:rPr>
              <a:t> </a:t>
            </a:r>
          </a:p>
          <a:p>
            <a:endParaRPr lang="en-US" dirty="0">
              <a:solidFill>
                <a:schemeClr val="tx1">
                  <a:lumMod val="50000"/>
                </a:schemeClr>
              </a:solidFill>
            </a:endParaRPr>
          </a:p>
          <a:p>
            <a:pPr marL="0" indent="0">
              <a:buNone/>
            </a:pPr>
            <a:r>
              <a:rPr lang="en-US" dirty="0"/>
              <a:t>Training Notes</a:t>
            </a:r>
          </a:p>
          <a:p>
            <a:pPr marL="0" indent="0">
              <a:buNone/>
            </a:pPr>
            <a:endParaRPr lang="en-US" dirty="0"/>
          </a:p>
          <a:p>
            <a:pPr marL="0" indent="0">
              <a:buNone/>
            </a:pPr>
            <a:r>
              <a:rPr lang="en-US" dirty="0"/>
              <a:t>Instructor Manual</a:t>
            </a:r>
          </a:p>
          <a:p>
            <a:r>
              <a:rPr lang="en-US" dirty="0"/>
              <a:t>Exercises</a:t>
            </a:r>
          </a:p>
          <a:p>
            <a:r>
              <a:rPr lang="en-US" dirty="0"/>
              <a:t>Handouts</a:t>
            </a:r>
          </a:p>
          <a:p>
            <a:pPr marL="0" indent="0">
              <a:buNone/>
            </a:pPr>
            <a:r>
              <a:rPr lang="en-US" dirty="0"/>
              <a:t>PowerPoint</a:t>
            </a:r>
          </a:p>
          <a:p>
            <a:pPr marL="0" indent="0">
              <a:buNone/>
            </a:pPr>
            <a:r>
              <a:rPr lang="en-US" dirty="0"/>
              <a:t>Video Suggestions </a:t>
            </a:r>
          </a:p>
          <a:p>
            <a:pPr marL="0" indent="0">
              <a:buNone/>
            </a:pPr>
            <a:endParaRPr lang="en-US" dirty="0"/>
          </a:p>
        </p:txBody>
      </p:sp>
    </p:spTree>
    <p:extLst>
      <p:ext uri="{BB962C8B-B14F-4D97-AF65-F5344CB8AC3E}">
        <p14:creationId xmlns:p14="http://schemas.microsoft.com/office/powerpoint/2010/main" val="237263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30C65-9C2D-4796-BEA2-CE119B60A2AC}"/>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A3700246-A80D-4B8E-8158-961EB78B1FD5}"/>
              </a:ext>
            </a:extLst>
          </p:cNvPr>
          <p:cNvSpPr>
            <a:spLocks noGrp="1"/>
          </p:cNvSpPr>
          <p:nvPr>
            <p:ph idx="1"/>
          </p:nvPr>
        </p:nvSpPr>
        <p:spPr/>
        <p:txBody>
          <a:bodyPr/>
          <a:lstStyle/>
          <a:p>
            <a:r>
              <a:rPr lang="en-US" dirty="0"/>
              <a:t>Celebrate your culture and values.</a:t>
            </a:r>
          </a:p>
          <a:p>
            <a:r>
              <a:rPr lang="en-US" dirty="0"/>
              <a:t>Your </a:t>
            </a:r>
            <a:r>
              <a:rPr lang="en-US" dirty="0" err="1"/>
              <a:t>ohana</a:t>
            </a:r>
            <a:r>
              <a:rPr lang="en-US" dirty="0"/>
              <a:t> is the source of strength, support, identity, and confidence.</a:t>
            </a:r>
          </a:p>
          <a:p>
            <a:r>
              <a:rPr lang="en-US" dirty="0"/>
              <a:t>Be open to learn about other cultures.</a:t>
            </a:r>
          </a:p>
          <a:p>
            <a:r>
              <a:rPr lang="en-US" dirty="0"/>
              <a:t>Appreciate different perspectives.</a:t>
            </a:r>
          </a:p>
          <a:p>
            <a:r>
              <a:rPr lang="en-US" dirty="0"/>
              <a:t>Learn to network with other people.</a:t>
            </a:r>
          </a:p>
          <a:p>
            <a:r>
              <a:rPr lang="en-US" dirty="0"/>
              <a:t>Be an advocate for </a:t>
            </a:r>
            <a:r>
              <a:rPr lang="en-US" dirty="0" err="1"/>
              <a:t>Malama</a:t>
            </a:r>
            <a:r>
              <a:rPr lang="en-US" dirty="0"/>
              <a:t>, protecting and caring for the earth, to improve the lives and futures of all earth’s inhabitants.</a:t>
            </a:r>
          </a:p>
        </p:txBody>
      </p:sp>
    </p:spTree>
    <p:extLst>
      <p:ext uri="{BB962C8B-B14F-4D97-AF65-F5344CB8AC3E}">
        <p14:creationId xmlns:p14="http://schemas.microsoft.com/office/powerpoint/2010/main" val="131630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80F4-2355-4D06-B07D-AC0F2258DE72}"/>
              </a:ext>
            </a:extLst>
          </p:cNvPr>
          <p:cNvSpPr>
            <a:spLocks noGrp="1"/>
          </p:cNvSpPr>
          <p:nvPr>
            <p:ph type="title"/>
          </p:nvPr>
        </p:nvSpPr>
        <p:spPr/>
        <p:txBody>
          <a:bodyPr/>
          <a:lstStyle/>
          <a:p>
            <a:r>
              <a:rPr lang="en-US" dirty="0"/>
              <a:t>Applying Positive Psychology</a:t>
            </a:r>
          </a:p>
        </p:txBody>
      </p:sp>
      <p:sp>
        <p:nvSpPr>
          <p:cNvPr id="3" name="Content Placeholder 2">
            <a:extLst>
              <a:ext uri="{FF2B5EF4-FFF2-40B4-BE49-F238E27FC236}">
                <a16:creationId xmlns:a16="http://schemas.microsoft.com/office/drawing/2014/main" id="{BA8CE3F0-1177-4F06-9222-8AC87FE11E8C}"/>
              </a:ext>
            </a:extLst>
          </p:cNvPr>
          <p:cNvSpPr>
            <a:spLocks noGrp="1"/>
          </p:cNvSpPr>
          <p:nvPr>
            <p:ph idx="1"/>
          </p:nvPr>
        </p:nvSpPr>
        <p:spPr/>
        <p:txBody>
          <a:bodyPr/>
          <a:lstStyle/>
          <a:p>
            <a:r>
              <a:rPr lang="en-US" dirty="0"/>
              <a:t>Grading the journal entries.</a:t>
            </a:r>
          </a:p>
          <a:p>
            <a:r>
              <a:rPr lang="en-US" dirty="0"/>
              <a:t>Understanding the career assessments. </a:t>
            </a:r>
          </a:p>
        </p:txBody>
      </p:sp>
    </p:spTree>
    <p:extLst>
      <p:ext uri="{BB962C8B-B14F-4D97-AF65-F5344CB8AC3E}">
        <p14:creationId xmlns:p14="http://schemas.microsoft.com/office/powerpoint/2010/main" val="1694938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B293-1124-4BAD-4548-8E7BE805D9B7}"/>
              </a:ext>
            </a:extLst>
          </p:cNvPr>
          <p:cNvSpPr>
            <a:spLocks noGrp="1"/>
          </p:cNvSpPr>
          <p:nvPr>
            <p:ph type="title"/>
          </p:nvPr>
        </p:nvSpPr>
        <p:spPr/>
        <p:txBody>
          <a:bodyPr/>
          <a:lstStyle/>
          <a:p>
            <a:r>
              <a:rPr lang="en-US" dirty="0"/>
              <a:t>Final Project: Vision Board</a:t>
            </a:r>
          </a:p>
        </p:txBody>
      </p:sp>
      <p:pic>
        <p:nvPicPr>
          <p:cNvPr id="4" name="Content Placeholder 3">
            <a:extLst>
              <a:ext uri="{FF2B5EF4-FFF2-40B4-BE49-F238E27FC236}">
                <a16:creationId xmlns:a16="http://schemas.microsoft.com/office/drawing/2014/main" id="{9CD0B5B2-73DC-876F-E8B5-1E32C7BC0D3B}"/>
              </a:ext>
            </a:extLst>
          </p:cNvPr>
          <p:cNvPicPr>
            <a:picLocks noGrp="1" noChangeAspect="1"/>
          </p:cNvPicPr>
          <p:nvPr>
            <p:ph idx="1"/>
          </p:nvPr>
        </p:nvPicPr>
        <p:blipFill>
          <a:blip r:embed="rId2"/>
          <a:stretch>
            <a:fillRect/>
          </a:stretch>
        </p:blipFill>
        <p:spPr>
          <a:xfrm>
            <a:off x="1619250" y="1609376"/>
            <a:ext cx="7200900" cy="4574286"/>
          </a:xfrm>
          <a:prstGeom prst="rect">
            <a:avLst/>
          </a:prstGeom>
        </p:spPr>
      </p:pic>
    </p:spTree>
    <p:extLst>
      <p:ext uri="{BB962C8B-B14F-4D97-AF65-F5344CB8AC3E}">
        <p14:creationId xmlns:p14="http://schemas.microsoft.com/office/powerpoint/2010/main" val="130900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A5A783-4FF1-4875-A9EA-5F429DDE53C9}"/>
              </a:ext>
            </a:extLst>
          </p:cNvPr>
          <p:cNvSpPr>
            <a:spLocks noGrp="1"/>
          </p:cNvSpPr>
          <p:nvPr>
            <p:ph type="title"/>
          </p:nvPr>
        </p:nvSpPr>
        <p:spPr>
          <a:xfrm>
            <a:off x="5292080" y="404664"/>
            <a:ext cx="3672408" cy="2736304"/>
          </a:xfrm>
        </p:spPr>
        <p:txBody>
          <a:bodyPr/>
          <a:lstStyle/>
          <a:p>
            <a:pPr algn="ctr"/>
            <a:r>
              <a:rPr lang="en-US" dirty="0"/>
              <a:t>Cultural Content</a:t>
            </a:r>
            <a:br>
              <a:rPr lang="en-US" dirty="0"/>
            </a:br>
            <a:r>
              <a:rPr lang="en-US" dirty="0"/>
              <a:t>for</a:t>
            </a:r>
            <a:br>
              <a:rPr lang="en-US" dirty="0"/>
            </a:br>
            <a:r>
              <a:rPr lang="en-US" dirty="0"/>
              <a:t>Hawai’i </a:t>
            </a:r>
            <a:br>
              <a:rPr lang="en-US" dirty="0"/>
            </a:br>
            <a:r>
              <a:rPr lang="en-US" dirty="0"/>
              <a:t>and the </a:t>
            </a:r>
            <a:br>
              <a:rPr lang="en-US" dirty="0"/>
            </a:br>
            <a:r>
              <a:rPr lang="en-US" dirty="0"/>
              <a:t>Pacific Islands</a:t>
            </a:r>
          </a:p>
        </p:txBody>
      </p:sp>
      <p:sp>
        <p:nvSpPr>
          <p:cNvPr id="9" name="TextBox 8">
            <a:extLst>
              <a:ext uri="{FF2B5EF4-FFF2-40B4-BE49-F238E27FC236}">
                <a16:creationId xmlns:a16="http://schemas.microsoft.com/office/drawing/2014/main" id="{C75521EE-D7D2-449C-BD0A-63539DDE4BA0}"/>
              </a:ext>
            </a:extLst>
          </p:cNvPr>
          <p:cNvSpPr txBox="1"/>
          <p:nvPr/>
        </p:nvSpPr>
        <p:spPr>
          <a:xfrm>
            <a:off x="5724128" y="3645024"/>
            <a:ext cx="3240360" cy="2308324"/>
          </a:xfrm>
          <a:prstGeom prst="rect">
            <a:avLst/>
          </a:prstGeom>
          <a:noFill/>
        </p:spPr>
        <p:txBody>
          <a:bodyPr wrap="square" rtlCol="0">
            <a:spAutoFit/>
          </a:bodyPr>
          <a:lstStyle/>
          <a:p>
            <a:r>
              <a:rPr lang="en-US" dirty="0"/>
              <a:t>While the text is designed for Native students, all student who live in Hawai’i and the Pacific Islands can benefit from increasing knowledge and appreciation of the culture of the people where they live. </a:t>
            </a:r>
          </a:p>
        </p:txBody>
      </p:sp>
      <p:pic>
        <p:nvPicPr>
          <p:cNvPr id="3" name="Picture 2" descr="Photo of the cover of Hawai'i and Pacific Islands College and Career Success">
            <a:extLst>
              <a:ext uri="{FF2B5EF4-FFF2-40B4-BE49-F238E27FC236}">
                <a16:creationId xmlns:a16="http://schemas.microsoft.com/office/drawing/2014/main" id="{5B2AE8CA-C093-4389-9235-0F2793AE7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03" y="0"/>
            <a:ext cx="5194345" cy="6858000"/>
          </a:xfrm>
          <a:prstGeom prst="rect">
            <a:avLst/>
          </a:prstGeom>
        </p:spPr>
      </p:pic>
    </p:spTree>
    <p:extLst>
      <p:ext uri="{BB962C8B-B14F-4D97-AF65-F5344CB8AC3E}">
        <p14:creationId xmlns:p14="http://schemas.microsoft.com/office/powerpoint/2010/main" val="12629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EB28-EC1C-4F1E-AD8D-0AD3A2ED11BF}"/>
              </a:ext>
            </a:extLst>
          </p:cNvPr>
          <p:cNvSpPr>
            <a:spLocks noGrp="1"/>
          </p:cNvSpPr>
          <p:nvPr>
            <p:ph type="title"/>
          </p:nvPr>
        </p:nvSpPr>
        <p:spPr/>
        <p:txBody>
          <a:bodyPr/>
          <a:lstStyle/>
          <a:p>
            <a:r>
              <a:rPr lang="en-US" dirty="0"/>
              <a:t>Taking Pride in Your Culture</a:t>
            </a:r>
          </a:p>
        </p:txBody>
      </p:sp>
      <p:sp>
        <p:nvSpPr>
          <p:cNvPr id="3" name="Content Placeholder 2">
            <a:extLst>
              <a:ext uri="{FF2B5EF4-FFF2-40B4-BE49-F238E27FC236}">
                <a16:creationId xmlns:a16="http://schemas.microsoft.com/office/drawing/2014/main" id="{8B94E371-8BCA-4180-AA38-69D54C7CE1FC}"/>
              </a:ext>
            </a:extLst>
          </p:cNvPr>
          <p:cNvSpPr>
            <a:spLocks noGrp="1"/>
          </p:cNvSpPr>
          <p:nvPr>
            <p:ph idx="1"/>
          </p:nvPr>
        </p:nvSpPr>
        <p:spPr/>
        <p:txBody>
          <a:bodyPr/>
          <a:lstStyle/>
          <a:p>
            <a:pPr marL="0" indent="0">
              <a:buNone/>
            </a:pPr>
            <a:r>
              <a:rPr lang="en-US" dirty="0"/>
              <a:t>This textbook is based on the premise that students are more successful if they take pride in themselves and their culture.</a:t>
            </a:r>
          </a:p>
          <a:p>
            <a:pPr marL="0" indent="0">
              <a:buNone/>
            </a:pPr>
            <a:endParaRPr lang="en-US" dirty="0"/>
          </a:p>
          <a:p>
            <a:pPr marL="0" indent="0">
              <a:buNone/>
            </a:pPr>
            <a:r>
              <a:rPr lang="en-US" dirty="0"/>
              <a:t>Having pride in yourself is the foundation for good self-esteem and the foundation for good mental health and success in life.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04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977E-2026-48B2-B180-2D2F248CA284}"/>
              </a:ext>
            </a:extLst>
          </p:cNvPr>
          <p:cNvSpPr>
            <a:spLocks noGrp="1"/>
          </p:cNvSpPr>
          <p:nvPr>
            <p:ph type="title"/>
          </p:nvPr>
        </p:nvSpPr>
        <p:spPr/>
        <p:txBody>
          <a:bodyPr/>
          <a:lstStyle/>
          <a:p>
            <a:r>
              <a:rPr lang="en-US" dirty="0"/>
              <a:t>Success in Education </a:t>
            </a:r>
          </a:p>
        </p:txBody>
      </p:sp>
      <p:sp>
        <p:nvSpPr>
          <p:cNvPr id="3" name="Content Placeholder 2">
            <a:extLst>
              <a:ext uri="{FF2B5EF4-FFF2-40B4-BE49-F238E27FC236}">
                <a16:creationId xmlns:a16="http://schemas.microsoft.com/office/drawing/2014/main" id="{BB8738B7-8C5E-4F8B-ACBB-C2D27D7C2029}"/>
              </a:ext>
            </a:extLst>
          </p:cNvPr>
          <p:cNvSpPr>
            <a:spLocks noGrp="1"/>
          </p:cNvSpPr>
          <p:nvPr>
            <p:ph idx="1"/>
          </p:nvPr>
        </p:nvSpPr>
        <p:spPr/>
        <p:txBody>
          <a:bodyPr/>
          <a:lstStyle/>
          <a:p>
            <a:pPr marL="0" indent="0">
              <a:buNone/>
            </a:pPr>
            <a:r>
              <a:rPr lang="en-US" dirty="0">
                <a:solidFill>
                  <a:schemeClr val="accent6">
                    <a:lumMod val="75000"/>
                  </a:schemeClr>
                </a:solidFill>
              </a:rPr>
              <a:t>Taking pride in your culture is important because it serves as a foundation for learning.</a:t>
            </a:r>
            <a:r>
              <a:rPr lang="en-US" dirty="0"/>
              <a:t> </a:t>
            </a:r>
          </a:p>
          <a:p>
            <a:pPr marL="0" indent="0">
              <a:buNone/>
            </a:pPr>
            <a:r>
              <a:rPr lang="en-US" dirty="0"/>
              <a:t>You are more likely to be successful if you approach learning with an understanding of your self which includes a sense of belonging to your family and an understanding and appreciation of your culture. </a:t>
            </a:r>
          </a:p>
        </p:txBody>
      </p:sp>
    </p:spTree>
    <p:extLst>
      <p:ext uri="{BB962C8B-B14F-4D97-AF65-F5344CB8AC3E}">
        <p14:creationId xmlns:p14="http://schemas.microsoft.com/office/powerpoint/2010/main" val="34687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4264-00A7-4777-98B5-627D50F7E014}"/>
              </a:ext>
            </a:extLst>
          </p:cNvPr>
          <p:cNvSpPr>
            <a:spLocks noGrp="1"/>
          </p:cNvSpPr>
          <p:nvPr>
            <p:ph type="title"/>
          </p:nvPr>
        </p:nvSpPr>
        <p:spPr/>
        <p:txBody>
          <a:bodyPr/>
          <a:lstStyle/>
          <a:p>
            <a:r>
              <a:rPr lang="en-US" dirty="0"/>
              <a:t>Hawaiian Values</a:t>
            </a:r>
          </a:p>
        </p:txBody>
      </p:sp>
      <p:sp>
        <p:nvSpPr>
          <p:cNvPr id="3" name="Content Placeholder 2">
            <a:extLst>
              <a:ext uri="{FF2B5EF4-FFF2-40B4-BE49-F238E27FC236}">
                <a16:creationId xmlns:a16="http://schemas.microsoft.com/office/drawing/2014/main" id="{64995A6C-AC34-4D99-941D-8A5B821CADD0}"/>
              </a:ext>
            </a:extLst>
          </p:cNvPr>
          <p:cNvSpPr>
            <a:spLocks noGrp="1"/>
          </p:cNvSpPr>
          <p:nvPr>
            <p:ph idx="1"/>
          </p:nvPr>
        </p:nvSpPr>
        <p:spPr/>
        <p:txBody>
          <a:bodyPr/>
          <a:lstStyle/>
          <a:p>
            <a:r>
              <a:rPr lang="en-US" dirty="0"/>
              <a:t>Values are passed down throughout the generations.</a:t>
            </a:r>
          </a:p>
          <a:p>
            <a:r>
              <a:rPr lang="en-US" dirty="0"/>
              <a:t>Aloha is the root of all other values that lead to success in life.</a:t>
            </a:r>
          </a:p>
          <a:p>
            <a:r>
              <a:rPr lang="en-US" dirty="0"/>
              <a:t>Aloha can be used to be successful in college and careers.</a:t>
            </a:r>
          </a:p>
        </p:txBody>
      </p:sp>
      <p:pic>
        <p:nvPicPr>
          <p:cNvPr id="1028" name="Picture 4" descr="Image result for image for aloha">
            <a:extLst>
              <a:ext uri="{FF2B5EF4-FFF2-40B4-BE49-F238E27FC236}">
                <a16:creationId xmlns:a16="http://schemas.microsoft.com/office/drawing/2014/main" id="{D6B66BAE-746C-4F92-9C88-4F100CC570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724" y="4077072"/>
            <a:ext cx="4139952" cy="206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23397"/>
      </p:ext>
    </p:extLst>
  </p:cSld>
  <p:clrMapOvr>
    <a:masterClrMapping/>
  </p:clrMapOvr>
</p:sld>
</file>

<file path=ppt/theme/theme1.xml><?xml version="1.0" encoding="utf-8"?>
<a:theme xmlns:a="http://schemas.openxmlformats.org/drawingml/2006/main" name="template">
  <a:themeElements>
    <a:clrScheme name="template 9">
      <a:dk1>
        <a:srgbClr val="4D4D4D"/>
      </a:dk1>
      <a:lt1>
        <a:srgbClr val="FFFFFF"/>
      </a:lt1>
      <a:dk2>
        <a:srgbClr val="4D4D4D"/>
      </a:dk2>
      <a:lt2>
        <a:srgbClr val="042688"/>
      </a:lt2>
      <a:accent1>
        <a:srgbClr val="09ABE5"/>
      </a:accent1>
      <a:accent2>
        <a:srgbClr val="25B728"/>
      </a:accent2>
      <a:accent3>
        <a:srgbClr val="FFFFFF"/>
      </a:accent3>
      <a:accent4>
        <a:srgbClr val="404040"/>
      </a:accent4>
      <a:accent5>
        <a:srgbClr val="AAD2F0"/>
      </a:accent5>
      <a:accent6>
        <a:srgbClr val="20A623"/>
      </a:accent6>
      <a:hlink>
        <a:srgbClr val="C2A360"/>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3333CC"/>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12D8D"/>
        </a:lt2>
        <a:accent1>
          <a:srgbClr val="4160A8"/>
        </a:accent1>
        <a:accent2>
          <a:srgbClr val="2C3DBA"/>
        </a:accent2>
        <a:accent3>
          <a:srgbClr val="FFFFFF"/>
        </a:accent3>
        <a:accent4>
          <a:srgbClr val="404040"/>
        </a:accent4>
        <a:accent5>
          <a:srgbClr val="B0B6D1"/>
        </a:accent5>
        <a:accent6>
          <a:srgbClr val="2736A8"/>
        </a:accent6>
        <a:hlink>
          <a:srgbClr val="5979B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54793"/>
        </a:lt2>
        <a:accent1>
          <a:srgbClr val="41659A"/>
        </a:accent1>
        <a:accent2>
          <a:srgbClr val="668ABE"/>
        </a:accent2>
        <a:accent3>
          <a:srgbClr val="FFFFFF"/>
        </a:accent3>
        <a:accent4>
          <a:srgbClr val="404040"/>
        </a:accent4>
        <a:accent5>
          <a:srgbClr val="B0B8CA"/>
        </a:accent5>
        <a:accent6>
          <a:srgbClr val="5C7DAC"/>
        </a:accent6>
        <a:hlink>
          <a:srgbClr val="5979B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385E80"/>
        </a:lt2>
        <a:accent1>
          <a:srgbClr val="406C9C"/>
        </a:accent1>
        <a:accent2>
          <a:srgbClr val="6796BD"/>
        </a:accent2>
        <a:accent3>
          <a:srgbClr val="FFFFFF"/>
        </a:accent3>
        <a:accent4>
          <a:srgbClr val="404040"/>
        </a:accent4>
        <a:accent5>
          <a:srgbClr val="AFBACB"/>
        </a:accent5>
        <a:accent6>
          <a:srgbClr val="5D87AB"/>
        </a:accent6>
        <a:hlink>
          <a:srgbClr val="6484B4"/>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1A499C"/>
        </a:lt2>
        <a:accent1>
          <a:srgbClr val="4083CA"/>
        </a:accent1>
        <a:accent2>
          <a:srgbClr val="6796BD"/>
        </a:accent2>
        <a:accent3>
          <a:srgbClr val="FFFFFF"/>
        </a:accent3>
        <a:accent4>
          <a:srgbClr val="404040"/>
        </a:accent4>
        <a:accent5>
          <a:srgbClr val="AFC1E1"/>
        </a:accent5>
        <a:accent6>
          <a:srgbClr val="5D87AB"/>
        </a:accent6>
        <a:hlink>
          <a:srgbClr val="4B96D0"/>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1A499C"/>
        </a:lt2>
        <a:accent1>
          <a:srgbClr val="4083CA"/>
        </a:accent1>
        <a:accent2>
          <a:srgbClr val="E6C13A"/>
        </a:accent2>
        <a:accent3>
          <a:srgbClr val="FFFFFF"/>
        </a:accent3>
        <a:accent4>
          <a:srgbClr val="404040"/>
        </a:accent4>
        <a:accent5>
          <a:srgbClr val="AFC1E1"/>
        </a:accent5>
        <a:accent6>
          <a:srgbClr val="D0AF34"/>
        </a:accent6>
        <a:hlink>
          <a:srgbClr val="4B96D0"/>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042688"/>
        </a:lt2>
        <a:accent1>
          <a:srgbClr val="09ABE5"/>
        </a:accent1>
        <a:accent2>
          <a:srgbClr val="25B728"/>
        </a:accent2>
        <a:accent3>
          <a:srgbClr val="FFFFFF"/>
        </a:accent3>
        <a:accent4>
          <a:srgbClr val="404040"/>
        </a:accent4>
        <a:accent5>
          <a:srgbClr val="AAD2F0"/>
        </a:accent5>
        <a:accent6>
          <a:srgbClr val="20A623"/>
        </a:accent6>
        <a:hlink>
          <a:srgbClr val="C2A36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4135</TotalTime>
  <Words>2128</Words>
  <Application>Microsoft Office PowerPoint</Application>
  <PresentationFormat>On-screen Show (4:3)</PresentationFormat>
  <Paragraphs>399</Paragraphs>
  <Slides>52</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Arial</vt:lpstr>
      <vt:lpstr>Calibri</vt:lpstr>
      <vt:lpstr>Calibri Light</vt:lpstr>
      <vt:lpstr>Futura LT Book</vt:lpstr>
      <vt:lpstr>Tahoma</vt:lpstr>
      <vt:lpstr>Wingdings</vt:lpstr>
      <vt:lpstr>template</vt:lpstr>
      <vt:lpstr>Custom Design</vt:lpstr>
      <vt:lpstr>Office Theme</vt:lpstr>
      <vt:lpstr>Hawaii and Pacific Islands College and Career Success</vt:lpstr>
      <vt:lpstr>Agenda</vt:lpstr>
      <vt:lpstr>Chapters</vt:lpstr>
      <vt:lpstr>Flip the Classroom</vt:lpstr>
      <vt:lpstr>Resources</vt:lpstr>
      <vt:lpstr>Cultural Content for Hawai’i  and the  Pacific Islands</vt:lpstr>
      <vt:lpstr>Taking Pride in Your Culture</vt:lpstr>
      <vt:lpstr>Success in Education </vt:lpstr>
      <vt:lpstr>Hawaiian Values</vt:lpstr>
      <vt:lpstr>To have aloha is to know how to treat others with love and to show respect. It begins with loving yourself and spreading this love to others. Hawaiians have aloha for the: Land: ‘aina Family: ‘ohana People: kanaka Culture: mo’omeheu</vt:lpstr>
      <vt:lpstr>Revival of Pride in Hawaiian and Pacific Island Culture: The Hokule’a</vt:lpstr>
      <vt:lpstr>The Hokule’a</vt:lpstr>
      <vt:lpstr>Appreciating Island Cultures: The Story of the Kahuli Shells</vt:lpstr>
      <vt:lpstr>Cultural Wealth</vt:lpstr>
      <vt:lpstr>Increase Motivation  Help students understand their reason for attending college. What is your reason for attending college?</vt:lpstr>
      <vt:lpstr>Career Emphasis</vt:lpstr>
      <vt:lpstr>Positive Psychology Provides the Foundation </vt:lpstr>
      <vt:lpstr>What is Positive Psychology?</vt:lpstr>
      <vt:lpstr>PowerPoint Presentation</vt:lpstr>
      <vt:lpstr>Word Cloud Assignment</vt:lpstr>
      <vt:lpstr>Happiness is a common goal.</vt:lpstr>
      <vt:lpstr>Happiness is not a goal!</vt:lpstr>
      <vt:lpstr>Martin Seligman Sonja Lyubomirsky </vt:lpstr>
      <vt:lpstr>Happiness or Hedonism?</vt:lpstr>
      <vt:lpstr>The last chapter has ideas on how to achieve happiness. </vt:lpstr>
      <vt:lpstr>Express Gratitude</vt:lpstr>
      <vt:lpstr>Why Is Gratitude Important?</vt:lpstr>
      <vt:lpstr>Gratitude Exercise</vt:lpstr>
      <vt:lpstr>Cultivate Optimism</vt:lpstr>
      <vt:lpstr>Cultivate optimism with mindset.</vt:lpstr>
      <vt:lpstr>Positive Thinking and Mindset</vt:lpstr>
      <vt:lpstr>What Went Well Exercise for Students</vt:lpstr>
      <vt:lpstr>Avoid Overthinking and Social Comparison</vt:lpstr>
      <vt:lpstr>Social Comparison</vt:lpstr>
      <vt:lpstr>Practice Acts of Kindness</vt:lpstr>
      <vt:lpstr>Kindness Exercise</vt:lpstr>
      <vt:lpstr>Nurture Social Relationships</vt:lpstr>
      <vt:lpstr>Develop Strategies for Coping</vt:lpstr>
      <vt:lpstr>What is mindfulness?</vt:lpstr>
      <vt:lpstr>Grit is a powerful strategy for coping. </vt:lpstr>
      <vt:lpstr>Grit: Key Ideas</vt:lpstr>
      <vt:lpstr>Learn to Forgive</vt:lpstr>
      <vt:lpstr>Increase Flow Activities</vt:lpstr>
      <vt:lpstr>Flow and grit are related.</vt:lpstr>
      <vt:lpstr>Savor Life’s Joys</vt:lpstr>
      <vt:lpstr>Commit to Your Goals</vt:lpstr>
      <vt:lpstr>Take Care of Your Body</vt:lpstr>
      <vt:lpstr>Intention Statements</vt:lpstr>
      <vt:lpstr>Intention Statements</vt:lpstr>
      <vt:lpstr>Tips for Success</vt:lpstr>
      <vt:lpstr>Applying Positive Psychology</vt:lpstr>
      <vt:lpstr>Final Project: Vision Board</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Marsha Fralick</cp:lastModifiedBy>
  <cp:revision>35</cp:revision>
  <dcterms:created xsi:type="dcterms:W3CDTF">2006-06-13T13:38:55Z</dcterms:created>
  <dcterms:modified xsi:type="dcterms:W3CDTF">2023-08-16T21:24:54Z</dcterms:modified>
</cp:coreProperties>
</file>